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4"/>
  </p:notesMasterIdLst>
  <p:sldIdLst>
    <p:sldId id="256" r:id="rId2"/>
    <p:sldId id="268"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5" r:id="rId19"/>
    <p:sldId id="286" r:id="rId20"/>
    <p:sldId id="287" r:id="rId21"/>
    <p:sldId id="288" r:id="rId22"/>
    <p:sldId id="284" r:id="rId23"/>
  </p:sldIdLst>
  <p:sldSz cx="9144000" cy="6858000" type="screen4x3"/>
  <p:notesSz cx="6858000" cy="9144000"/>
  <p:defaultTextStyle>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320" y="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2CCEA-2461-4898-BFE1-FBFFC7359B2F}" type="datetimeFigureOut">
              <a:rPr lang="en-US" smtClean="0"/>
              <a:t>5/27/2021</a:t>
            </a:fld>
            <a:endParaRPr lang="en-U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FB113C-4FB0-4B7E-BBD1-67DF74FCFACF}" type="slidenum">
              <a:rPr lang="en-US" smtClean="0"/>
              <a:t>‹Nº›</a:t>
            </a:fld>
            <a:endParaRPr lang="en-US"/>
          </a:p>
        </p:txBody>
      </p:sp>
    </p:spTree>
    <p:extLst>
      <p:ext uri="{BB962C8B-B14F-4D97-AF65-F5344CB8AC3E}">
        <p14:creationId xmlns:p14="http://schemas.microsoft.com/office/powerpoint/2010/main" val="1389588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FEFB113C-4FB0-4B7E-BBD1-67DF74FCFACF}" type="slidenum">
              <a:rPr lang="en-US" smtClean="0"/>
              <a:t>7</a:t>
            </a:fld>
            <a:endParaRPr lang="en-US"/>
          </a:p>
        </p:txBody>
      </p:sp>
    </p:spTree>
    <p:extLst>
      <p:ext uri="{BB962C8B-B14F-4D97-AF65-F5344CB8AC3E}">
        <p14:creationId xmlns:p14="http://schemas.microsoft.com/office/powerpoint/2010/main" val="298609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VE"/>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VE"/>
          </a:p>
        </p:txBody>
      </p:sp>
      <p:sp>
        <p:nvSpPr>
          <p:cNvPr id="4" name="Marcador de fecha 3"/>
          <p:cNvSpPr>
            <a:spLocks noGrp="1"/>
          </p:cNvSpPr>
          <p:nvPr>
            <p:ph type="dt" sz="half" idx="10"/>
          </p:nvPr>
        </p:nvSpPr>
        <p:spPr/>
        <p:txBody>
          <a:bodyPr/>
          <a:lstStyle/>
          <a:p>
            <a:fld id="{888DB47C-8FDF-4668-BB29-5F7A3A55813F}" type="datetimeFigureOut">
              <a:rPr lang="es-VE" smtClean="0"/>
              <a:pPr/>
              <a:t>27/5/2021</a:t>
            </a:fld>
            <a:endParaRPr lang="es-VE"/>
          </a:p>
        </p:txBody>
      </p:sp>
      <p:sp>
        <p:nvSpPr>
          <p:cNvPr id="5" name="Marcador de pie de página 4"/>
          <p:cNvSpPr>
            <a:spLocks noGrp="1"/>
          </p:cNvSpPr>
          <p:nvPr>
            <p:ph type="ftr" sz="quarter" idx="11"/>
          </p:nvPr>
        </p:nvSpPr>
        <p:spPr/>
        <p:txBody>
          <a:bodyPr/>
          <a:lstStyle/>
          <a:p>
            <a:endParaRPr lang="es-VE"/>
          </a:p>
        </p:txBody>
      </p:sp>
      <p:sp>
        <p:nvSpPr>
          <p:cNvPr id="6" name="Marcador de número de diapositiva 5"/>
          <p:cNvSpPr>
            <a:spLocks noGrp="1"/>
          </p:cNvSpPr>
          <p:nvPr>
            <p:ph type="sldNum" sz="quarter" idx="12"/>
          </p:nvPr>
        </p:nvSpPr>
        <p:spPr/>
        <p:txBody>
          <a:bodyPr/>
          <a:lstStyle/>
          <a:p>
            <a:fld id="{76AABD99-B642-4AB7-A8AC-254220CA9B04}" type="slidenum">
              <a:rPr lang="es-VE" smtClean="0"/>
              <a:pPr/>
              <a:t>‹Nº›</a:t>
            </a:fld>
            <a:endParaRPr lang="es-VE"/>
          </a:p>
        </p:txBody>
      </p:sp>
    </p:spTree>
    <p:extLst>
      <p:ext uri="{BB962C8B-B14F-4D97-AF65-F5344CB8AC3E}">
        <p14:creationId xmlns:p14="http://schemas.microsoft.com/office/powerpoint/2010/main" val="1149717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VE"/>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Marcador de fecha 3"/>
          <p:cNvSpPr>
            <a:spLocks noGrp="1"/>
          </p:cNvSpPr>
          <p:nvPr>
            <p:ph type="dt" sz="half" idx="10"/>
          </p:nvPr>
        </p:nvSpPr>
        <p:spPr/>
        <p:txBody>
          <a:bodyPr/>
          <a:lstStyle/>
          <a:p>
            <a:fld id="{888DB47C-8FDF-4668-BB29-5F7A3A55813F}" type="datetimeFigureOut">
              <a:rPr lang="es-VE" smtClean="0"/>
              <a:pPr/>
              <a:t>27/5/2021</a:t>
            </a:fld>
            <a:endParaRPr lang="es-VE"/>
          </a:p>
        </p:txBody>
      </p:sp>
      <p:sp>
        <p:nvSpPr>
          <p:cNvPr id="5" name="Marcador de pie de página 4"/>
          <p:cNvSpPr>
            <a:spLocks noGrp="1"/>
          </p:cNvSpPr>
          <p:nvPr>
            <p:ph type="ftr" sz="quarter" idx="11"/>
          </p:nvPr>
        </p:nvSpPr>
        <p:spPr/>
        <p:txBody>
          <a:bodyPr/>
          <a:lstStyle/>
          <a:p>
            <a:endParaRPr lang="es-VE"/>
          </a:p>
        </p:txBody>
      </p:sp>
      <p:sp>
        <p:nvSpPr>
          <p:cNvPr id="6" name="Marcador de número de diapositiva 5"/>
          <p:cNvSpPr>
            <a:spLocks noGrp="1"/>
          </p:cNvSpPr>
          <p:nvPr>
            <p:ph type="sldNum" sz="quarter" idx="12"/>
          </p:nvPr>
        </p:nvSpPr>
        <p:spPr/>
        <p:txBody>
          <a:bodyPr/>
          <a:lstStyle/>
          <a:p>
            <a:fld id="{76AABD99-B642-4AB7-A8AC-254220CA9B04}" type="slidenum">
              <a:rPr lang="es-VE" smtClean="0"/>
              <a:pPr/>
              <a:t>‹Nº›</a:t>
            </a:fld>
            <a:endParaRPr lang="es-VE"/>
          </a:p>
        </p:txBody>
      </p:sp>
    </p:spTree>
    <p:extLst>
      <p:ext uri="{BB962C8B-B14F-4D97-AF65-F5344CB8AC3E}">
        <p14:creationId xmlns:p14="http://schemas.microsoft.com/office/powerpoint/2010/main" val="3912132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VE"/>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888DB47C-8FDF-4668-BB29-5F7A3A55813F}" type="datetimeFigureOut">
              <a:rPr lang="es-VE" smtClean="0"/>
              <a:pPr/>
              <a:t>27/5/2021</a:t>
            </a:fld>
            <a:endParaRPr lang="es-VE"/>
          </a:p>
        </p:txBody>
      </p:sp>
      <p:sp>
        <p:nvSpPr>
          <p:cNvPr id="5" name="Marcador de pie de página 4"/>
          <p:cNvSpPr>
            <a:spLocks noGrp="1"/>
          </p:cNvSpPr>
          <p:nvPr>
            <p:ph type="ftr" sz="quarter" idx="11"/>
          </p:nvPr>
        </p:nvSpPr>
        <p:spPr/>
        <p:txBody>
          <a:bodyPr/>
          <a:lstStyle/>
          <a:p>
            <a:endParaRPr lang="es-VE"/>
          </a:p>
        </p:txBody>
      </p:sp>
      <p:sp>
        <p:nvSpPr>
          <p:cNvPr id="6" name="Marcador de número de diapositiva 5"/>
          <p:cNvSpPr>
            <a:spLocks noGrp="1"/>
          </p:cNvSpPr>
          <p:nvPr>
            <p:ph type="sldNum" sz="quarter" idx="12"/>
          </p:nvPr>
        </p:nvSpPr>
        <p:spPr/>
        <p:txBody>
          <a:bodyPr/>
          <a:lstStyle/>
          <a:p>
            <a:fld id="{76AABD99-B642-4AB7-A8AC-254220CA9B04}" type="slidenum">
              <a:rPr lang="es-VE" smtClean="0"/>
              <a:pPr/>
              <a:t>‹Nº›</a:t>
            </a:fld>
            <a:endParaRPr lang="es-VE"/>
          </a:p>
        </p:txBody>
      </p:sp>
    </p:spTree>
    <p:extLst>
      <p:ext uri="{BB962C8B-B14F-4D97-AF65-F5344CB8AC3E}">
        <p14:creationId xmlns:p14="http://schemas.microsoft.com/office/powerpoint/2010/main" val="580625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VE"/>
          </a:p>
        </p:txBody>
      </p:sp>
      <p:sp>
        <p:nvSpPr>
          <p:cNvPr id="3" name="Marcador de contenido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Marcador de contenido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5" name="Marcador de fecha 4"/>
          <p:cNvSpPr>
            <a:spLocks noGrp="1"/>
          </p:cNvSpPr>
          <p:nvPr>
            <p:ph type="dt" sz="half" idx="10"/>
          </p:nvPr>
        </p:nvSpPr>
        <p:spPr/>
        <p:txBody>
          <a:bodyPr/>
          <a:lstStyle/>
          <a:p>
            <a:fld id="{888DB47C-8FDF-4668-BB29-5F7A3A55813F}" type="datetimeFigureOut">
              <a:rPr lang="es-VE" smtClean="0"/>
              <a:pPr/>
              <a:t>27/5/2021</a:t>
            </a:fld>
            <a:endParaRPr lang="es-VE"/>
          </a:p>
        </p:txBody>
      </p:sp>
      <p:sp>
        <p:nvSpPr>
          <p:cNvPr id="6" name="Marcador de pie de página 5"/>
          <p:cNvSpPr>
            <a:spLocks noGrp="1"/>
          </p:cNvSpPr>
          <p:nvPr>
            <p:ph type="ftr" sz="quarter" idx="11"/>
          </p:nvPr>
        </p:nvSpPr>
        <p:spPr/>
        <p:txBody>
          <a:bodyPr/>
          <a:lstStyle/>
          <a:p>
            <a:endParaRPr lang="es-VE"/>
          </a:p>
        </p:txBody>
      </p:sp>
      <p:sp>
        <p:nvSpPr>
          <p:cNvPr id="7" name="Marcador de número de diapositiva 6"/>
          <p:cNvSpPr>
            <a:spLocks noGrp="1"/>
          </p:cNvSpPr>
          <p:nvPr>
            <p:ph type="sldNum" sz="quarter" idx="12"/>
          </p:nvPr>
        </p:nvSpPr>
        <p:spPr/>
        <p:txBody>
          <a:bodyPr/>
          <a:lstStyle/>
          <a:p>
            <a:fld id="{76AABD99-B642-4AB7-A8AC-254220CA9B04}" type="slidenum">
              <a:rPr lang="es-VE" smtClean="0"/>
              <a:pPr/>
              <a:t>‹Nº›</a:t>
            </a:fld>
            <a:endParaRPr lang="es-VE"/>
          </a:p>
        </p:txBody>
      </p:sp>
    </p:spTree>
    <p:extLst>
      <p:ext uri="{BB962C8B-B14F-4D97-AF65-F5344CB8AC3E}">
        <p14:creationId xmlns:p14="http://schemas.microsoft.com/office/powerpoint/2010/main" val="389758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VE"/>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7" name="Marcador de fecha 6"/>
          <p:cNvSpPr>
            <a:spLocks noGrp="1"/>
          </p:cNvSpPr>
          <p:nvPr>
            <p:ph type="dt" sz="half" idx="10"/>
          </p:nvPr>
        </p:nvSpPr>
        <p:spPr/>
        <p:txBody>
          <a:bodyPr/>
          <a:lstStyle/>
          <a:p>
            <a:fld id="{888DB47C-8FDF-4668-BB29-5F7A3A55813F}" type="datetimeFigureOut">
              <a:rPr lang="es-VE" smtClean="0"/>
              <a:pPr/>
              <a:t>27/5/2021</a:t>
            </a:fld>
            <a:endParaRPr lang="es-VE"/>
          </a:p>
        </p:txBody>
      </p:sp>
      <p:sp>
        <p:nvSpPr>
          <p:cNvPr id="8" name="Marcador de pie de página 7"/>
          <p:cNvSpPr>
            <a:spLocks noGrp="1"/>
          </p:cNvSpPr>
          <p:nvPr>
            <p:ph type="ftr" sz="quarter" idx="11"/>
          </p:nvPr>
        </p:nvSpPr>
        <p:spPr/>
        <p:txBody>
          <a:bodyPr/>
          <a:lstStyle/>
          <a:p>
            <a:endParaRPr lang="es-VE"/>
          </a:p>
        </p:txBody>
      </p:sp>
      <p:sp>
        <p:nvSpPr>
          <p:cNvPr id="9" name="Marcador de número de diapositiva 8"/>
          <p:cNvSpPr>
            <a:spLocks noGrp="1"/>
          </p:cNvSpPr>
          <p:nvPr>
            <p:ph type="sldNum" sz="quarter" idx="12"/>
          </p:nvPr>
        </p:nvSpPr>
        <p:spPr/>
        <p:txBody>
          <a:bodyPr/>
          <a:lstStyle/>
          <a:p>
            <a:fld id="{76AABD99-B642-4AB7-A8AC-254220CA9B04}" type="slidenum">
              <a:rPr lang="es-VE" smtClean="0"/>
              <a:pPr/>
              <a:t>‹Nº›</a:t>
            </a:fld>
            <a:endParaRPr lang="es-VE"/>
          </a:p>
        </p:txBody>
      </p:sp>
    </p:spTree>
    <p:extLst>
      <p:ext uri="{BB962C8B-B14F-4D97-AF65-F5344CB8AC3E}">
        <p14:creationId xmlns:p14="http://schemas.microsoft.com/office/powerpoint/2010/main" val="1365474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VE"/>
          </a:p>
        </p:txBody>
      </p:sp>
      <p:sp>
        <p:nvSpPr>
          <p:cNvPr id="3" name="Marcador de fecha 2"/>
          <p:cNvSpPr>
            <a:spLocks noGrp="1"/>
          </p:cNvSpPr>
          <p:nvPr>
            <p:ph type="dt" sz="half" idx="10"/>
          </p:nvPr>
        </p:nvSpPr>
        <p:spPr/>
        <p:txBody>
          <a:bodyPr/>
          <a:lstStyle/>
          <a:p>
            <a:fld id="{888DB47C-8FDF-4668-BB29-5F7A3A55813F}" type="datetimeFigureOut">
              <a:rPr lang="es-VE" smtClean="0"/>
              <a:pPr/>
              <a:t>27/5/2021</a:t>
            </a:fld>
            <a:endParaRPr lang="es-VE"/>
          </a:p>
        </p:txBody>
      </p:sp>
      <p:sp>
        <p:nvSpPr>
          <p:cNvPr id="4" name="Marcador de pie de página 3"/>
          <p:cNvSpPr>
            <a:spLocks noGrp="1"/>
          </p:cNvSpPr>
          <p:nvPr>
            <p:ph type="ftr" sz="quarter" idx="11"/>
          </p:nvPr>
        </p:nvSpPr>
        <p:spPr/>
        <p:txBody>
          <a:bodyPr/>
          <a:lstStyle/>
          <a:p>
            <a:endParaRPr lang="es-VE"/>
          </a:p>
        </p:txBody>
      </p:sp>
      <p:sp>
        <p:nvSpPr>
          <p:cNvPr id="5" name="Marcador de número de diapositiva 4"/>
          <p:cNvSpPr>
            <a:spLocks noGrp="1"/>
          </p:cNvSpPr>
          <p:nvPr>
            <p:ph type="sldNum" sz="quarter" idx="12"/>
          </p:nvPr>
        </p:nvSpPr>
        <p:spPr/>
        <p:txBody>
          <a:bodyPr/>
          <a:lstStyle/>
          <a:p>
            <a:fld id="{76AABD99-B642-4AB7-A8AC-254220CA9B04}" type="slidenum">
              <a:rPr lang="es-VE" smtClean="0"/>
              <a:pPr/>
              <a:t>‹Nº›</a:t>
            </a:fld>
            <a:endParaRPr lang="es-VE"/>
          </a:p>
        </p:txBody>
      </p:sp>
    </p:spTree>
    <p:extLst>
      <p:ext uri="{BB962C8B-B14F-4D97-AF65-F5344CB8AC3E}">
        <p14:creationId xmlns:p14="http://schemas.microsoft.com/office/powerpoint/2010/main" val="3411969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88DB47C-8FDF-4668-BB29-5F7A3A55813F}" type="datetimeFigureOut">
              <a:rPr lang="es-VE" smtClean="0"/>
              <a:pPr/>
              <a:t>27/5/2021</a:t>
            </a:fld>
            <a:endParaRPr lang="es-VE"/>
          </a:p>
        </p:txBody>
      </p:sp>
      <p:sp>
        <p:nvSpPr>
          <p:cNvPr id="3" name="Marcador de pie de página 2"/>
          <p:cNvSpPr>
            <a:spLocks noGrp="1"/>
          </p:cNvSpPr>
          <p:nvPr>
            <p:ph type="ftr" sz="quarter" idx="11"/>
          </p:nvPr>
        </p:nvSpPr>
        <p:spPr/>
        <p:txBody>
          <a:bodyPr/>
          <a:lstStyle/>
          <a:p>
            <a:endParaRPr lang="es-VE"/>
          </a:p>
        </p:txBody>
      </p:sp>
      <p:sp>
        <p:nvSpPr>
          <p:cNvPr id="4" name="Marcador de número de diapositiva 3"/>
          <p:cNvSpPr>
            <a:spLocks noGrp="1"/>
          </p:cNvSpPr>
          <p:nvPr>
            <p:ph type="sldNum" sz="quarter" idx="12"/>
          </p:nvPr>
        </p:nvSpPr>
        <p:spPr/>
        <p:txBody>
          <a:bodyPr/>
          <a:lstStyle/>
          <a:p>
            <a:fld id="{76AABD99-B642-4AB7-A8AC-254220CA9B04}" type="slidenum">
              <a:rPr lang="es-VE" smtClean="0"/>
              <a:pPr/>
              <a:t>‹Nº›</a:t>
            </a:fld>
            <a:endParaRPr lang="es-VE"/>
          </a:p>
        </p:txBody>
      </p:sp>
    </p:spTree>
    <p:extLst>
      <p:ext uri="{BB962C8B-B14F-4D97-AF65-F5344CB8AC3E}">
        <p14:creationId xmlns:p14="http://schemas.microsoft.com/office/powerpoint/2010/main" val="4267431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VE"/>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888DB47C-8FDF-4668-BB29-5F7A3A55813F}" type="datetimeFigureOut">
              <a:rPr lang="es-VE" smtClean="0"/>
              <a:pPr/>
              <a:t>27/5/2021</a:t>
            </a:fld>
            <a:endParaRPr lang="es-VE"/>
          </a:p>
        </p:txBody>
      </p:sp>
      <p:sp>
        <p:nvSpPr>
          <p:cNvPr id="6" name="Marcador de pie de página 5"/>
          <p:cNvSpPr>
            <a:spLocks noGrp="1"/>
          </p:cNvSpPr>
          <p:nvPr>
            <p:ph type="ftr" sz="quarter" idx="11"/>
          </p:nvPr>
        </p:nvSpPr>
        <p:spPr/>
        <p:txBody>
          <a:bodyPr/>
          <a:lstStyle/>
          <a:p>
            <a:endParaRPr lang="es-VE"/>
          </a:p>
        </p:txBody>
      </p:sp>
      <p:sp>
        <p:nvSpPr>
          <p:cNvPr id="7" name="Marcador de número de diapositiva 6"/>
          <p:cNvSpPr>
            <a:spLocks noGrp="1"/>
          </p:cNvSpPr>
          <p:nvPr>
            <p:ph type="sldNum" sz="quarter" idx="12"/>
          </p:nvPr>
        </p:nvSpPr>
        <p:spPr/>
        <p:txBody>
          <a:bodyPr/>
          <a:lstStyle/>
          <a:p>
            <a:fld id="{76AABD99-B642-4AB7-A8AC-254220CA9B04}" type="slidenum">
              <a:rPr lang="es-VE" smtClean="0"/>
              <a:pPr/>
              <a:t>‹Nº›</a:t>
            </a:fld>
            <a:endParaRPr lang="es-VE"/>
          </a:p>
        </p:txBody>
      </p:sp>
    </p:spTree>
    <p:extLst>
      <p:ext uri="{BB962C8B-B14F-4D97-AF65-F5344CB8AC3E}">
        <p14:creationId xmlns:p14="http://schemas.microsoft.com/office/powerpoint/2010/main" val="3735744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VE"/>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VE"/>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888DB47C-8FDF-4668-BB29-5F7A3A55813F}" type="datetimeFigureOut">
              <a:rPr lang="es-VE" smtClean="0"/>
              <a:pPr/>
              <a:t>27/5/2021</a:t>
            </a:fld>
            <a:endParaRPr lang="es-VE"/>
          </a:p>
        </p:txBody>
      </p:sp>
      <p:sp>
        <p:nvSpPr>
          <p:cNvPr id="6" name="Marcador de pie de página 5"/>
          <p:cNvSpPr>
            <a:spLocks noGrp="1"/>
          </p:cNvSpPr>
          <p:nvPr>
            <p:ph type="ftr" sz="quarter" idx="11"/>
          </p:nvPr>
        </p:nvSpPr>
        <p:spPr/>
        <p:txBody>
          <a:bodyPr/>
          <a:lstStyle/>
          <a:p>
            <a:endParaRPr lang="es-VE"/>
          </a:p>
        </p:txBody>
      </p:sp>
      <p:sp>
        <p:nvSpPr>
          <p:cNvPr id="7" name="Marcador de número de diapositiva 6"/>
          <p:cNvSpPr>
            <a:spLocks noGrp="1"/>
          </p:cNvSpPr>
          <p:nvPr>
            <p:ph type="sldNum" sz="quarter" idx="12"/>
          </p:nvPr>
        </p:nvSpPr>
        <p:spPr/>
        <p:txBody>
          <a:bodyPr/>
          <a:lstStyle/>
          <a:p>
            <a:fld id="{76AABD99-B642-4AB7-A8AC-254220CA9B04}" type="slidenum">
              <a:rPr lang="es-VE" smtClean="0"/>
              <a:pPr/>
              <a:t>‹Nº›</a:t>
            </a:fld>
            <a:endParaRPr lang="es-VE"/>
          </a:p>
        </p:txBody>
      </p:sp>
    </p:spTree>
    <p:extLst>
      <p:ext uri="{BB962C8B-B14F-4D97-AF65-F5344CB8AC3E}">
        <p14:creationId xmlns:p14="http://schemas.microsoft.com/office/powerpoint/2010/main" val="285516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VE"/>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Marcador de fecha 3"/>
          <p:cNvSpPr>
            <a:spLocks noGrp="1"/>
          </p:cNvSpPr>
          <p:nvPr>
            <p:ph type="dt" sz="half" idx="10"/>
          </p:nvPr>
        </p:nvSpPr>
        <p:spPr/>
        <p:txBody>
          <a:bodyPr/>
          <a:lstStyle/>
          <a:p>
            <a:fld id="{888DB47C-8FDF-4668-BB29-5F7A3A55813F}" type="datetimeFigureOut">
              <a:rPr lang="es-VE" smtClean="0"/>
              <a:pPr/>
              <a:t>27/5/2021</a:t>
            </a:fld>
            <a:endParaRPr lang="es-VE"/>
          </a:p>
        </p:txBody>
      </p:sp>
      <p:sp>
        <p:nvSpPr>
          <p:cNvPr id="5" name="Marcador de pie de página 4"/>
          <p:cNvSpPr>
            <a:spLocks noGrp="1"/>
          </p:cNvSpPr>
          <p:nvPr>
            <p:ph type="ftr" sz="quarter" idx="11"/>
          </p:nvPr>
        </p:nvSpPr>
        <p:spPr/>
        <p:txBody>
          <a:bodyPr/>
          <a:lstStyle/>
          <a:p>
            <a:endParaRPr lang="es-VE"/>
          </a:p>
        </p:txBody>
      </p:sp>
      <p:sp>
        <p:nvSpPr>
          <p:cNvPr id="6" name="Marcador de número de diapositiva 5"/>
          <p:cNvSpPr>
            <a:spLocks noGrp="1"/>
          </p:cNvSpPr>
          <p:nvPr>
            <p:ph type="sldNum" sz="quarter" idx="12"/>
          </p:nvPr>
        </p:nvSpPr>
        <p:spPr/>
        <p:txBody>
          <a:bodyPr/>
          <a:lstStyle/>
          <a:p>
            <a:fld id="{76AABD99-B642-4AB7-A8AC-254220CA9B04}" type="slidenum">
              <a:rPr lang="es-VE" smtClean="0"/>
              <a:pPr/>
              <a:t>‹Nº›</a:t>
            </a:fld>
            <a:endParaRPr lang="es-VE"/>
          </a:p>
        </p:txBody>
      </p:sp>
    </p:spTree>
    <p:extLst>
      <p:ext uri="{BB962C8B-B14F-4D97-AF65-F5344CB8AC3E}">
        <p14:creationId xmlns:p14="http://schemas.microsoft.com/office/powerpoint/2010/main" val="3629449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VE"/>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Marcador de fecha 3"/>
          <p:cNvSpPr>
            <a:spLocks noGrp="1"/>
          </p:cNvSpPr>
          <p:nvPr>
            <p:ph type="dt" sz="half" idx="10"/>
          </p:nvPr>
        </p:nvSpPr>
        <p:spPr/>
        <p:txBody>
          <a:bodyPr/>
          <a:lstStyle/>
          <a:p>
            <a:fld id="{888DB47C-8FDF-4668-BB29-5F7A3A55813F}" type="datetimeFigureOut">
              <a:rPr lang="es-VE" smtClean="0"/>
              <a:pPr/>
              <a:t>27/5/2021</a:t>
            </a:fld>
            <a:endParaRPr lang="es-VE"/>
          </a:p>
        </p:txBody>
      </p:sp>
      <p:sp>
        <p:nvSpPr>
          <p:cNvPr id="5" name="Marcador de pie de página 4"/>
          <p:cNvSpPr>
            <a:spLocks noGrp="1"/>
          </p:cNvSpPr>
          <p:nvPr>
            <p:ph type="ftr" sz="quarter" idx="11"/>
          </p:nvPr>
        </p:nvSpPr>
        <p:spPr/>
        <p:txBody>
          <a:bodyPr/>
          <a:lstStyle/>
          <a:p>
            <a:endParaRPr lang="es-VE"/>
          </a:p>
        </p:txBody>
      </p:sp>
      <p:sp>
        <p:nvSpPr>
          <p:cNvPr id="6" name="Marcador de número de diapositiva 5"/>
          <p:cNvSpPr>
            <a:spLocks noGrp="1"/>
          </p:cNvSpPr>
          <p:nvPr>
            <p:ph type="sldNum" sz="quarter" idx="12"/>
          </p:nvPr>
        </p:nvSpPr>
        <p:spPr/>
        <p:txBody>
          <a:bodyPr/>
          <a:lstStyle/>
          <a:p>
            <a:fld id="{76AABD99-B642-4AB7-A8AC-254220CA9B04}" type="slidenum">
              <a:rPr lang="es-VE" smtClean="0"/>
              <a:pPr/>
              <a:t>‹Nº›</a:t>
            </a:fld>
            <a:endParaRPr lang="es-VE"/>
          </a:p>
        </p:txBody>
      </p:sp>
    </p:spTree>
    <p:extLst>
      <p:ext uri="{BB962C8B-B14F-4D97-AF65-F5344CB8AC3E}">
        <p14:creationId xmlns:p14="http://schemas.microsoft.com/office/powerpoint/2010/main" val="4270837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VE"/>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88DB47C-8FDF-4668-BB29-5F7A3A55813F}" type="datetimeFigureOut">
              <a:rPr lang="es-VE" smtClean="0"/>
              <a:pPr/>
              <a:t>27/5/2021</a:t>
            </a:fld>
            <a:endParaRPr lang="es-VE"/>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VE"/>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6AABD99-B642-4AB7-A8AC-254220CA9B04}" type="slidenum">
              <a:rPr lang="es-VE" smtClean="0"/>
              <a:pPr/>
              <a:t>‹Nº›</a:t>
            </a:fld>
            <a:endParaRPr lang="es-VE"/>
          </a:p>
        </p:txBody>
      </p:sp>
    </p:spTree>
    <p:extLst>
      <p:ext uri="{BB962C8B-B14F-4D97-AF65-F5344CB8AC3E}">
        <p14:creationId xmlns:p14="http://schemas.microsoft.com/office/powerpoint/2010/main" val="276306137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V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g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gif"/><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gif"/></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gi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gi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gi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gi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gi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182154" y="0"/>
            <a:ext cx="3929058" cy="3194147"/>
          </a:xfrm>
          <a:solidFill>
            <a:srgbClr val="92D050"/>
          </a:solidFill>
        </p:spPr>
        <p:txBody>
          <a:bodyPr>
            <a:noAutofit/>
          </a:bodyPr>
          <a:lstStyle/>
          <a:p>
            <a:r>
              <a:rPr lang="es-ES" sz="3200" b="1" dirty="0" smtClean="0">
                <a:latin typeface="Old English Text MT" pitchFamily="66" charset="0"/>
              </a:rPr>
              <a:t/>
            </a:r>
            <a:br>
              <a:rPr lang="es-ES" sz="3200" b="1" dirty="0" smtClean="0">
                <a:latin typeface="Old English Text MT" pitchFamily="66" charset="0"/>
              </a:rPr>
            </a:br>
            <a:r>
              <a:rPr lang="es-ES" sz="3200" b="1" dirty="0" smtClean="0">
                <a:latin typeface="Old English Text MT" pitchFamily="66" charset="0"/>
              </a:rPr>
              <a:t>Temario del</a:t>
            </a:r>
            <a:br>
              <a:rPr lang="es-ES" sz="3200" b="1" dirty="0" smtClean="0">
                <a:latin typeface="Old English Text MT" pitchFamily="66" charset="0"/>
              </a:rPr>
            </a:br>
            <a:r>
              <a:rPr lang="es-ES" sz="3200" b="1" dirty="0" smtClean="0">
                <a:latin typeface="Old English Text MT" pitchFamily="66" charset="0"/>
              </a:rPr>
              <a:t>Manual de Formación para el Laicado Dominicano en Venezuela </a:t>
            </a:r>
            <a:br>
              <a:rPr lang="es-ES" sz="3200" b="1" dirty="0" smtClean="0">
                <a:latin typeface="Old English Text MT" pitchFamily="66" charset="0"/>
              </a:rPr>
            </a:br>
            <a:endParaRPr lang="es-VE" sz="3200" b="1" dirty="0">
              <a:latin typeface="Old English Text MT" pitchFamily="66" charset="0"/>
            </a:endParaRPr>
          </a:p>
        </p:txBody>
      </p:sp>
      <p:pic>
        <p:nvPicPr>
          <p:cNvPr id="1030" name="Picture 6" descr="http://www.oviedo.fesd.es/system/files/images/contenido/escudo-dominicos.png"/>
          <p:cNvPicPr>
            <a:picLocks noChangeAspect="1" noChangeArrowheads="1"/>
          </p:cNvPicPr>
          <p:nvPr/>
        </p:nvPicPr>
        <p:blipFill>
          <a:blip r:embed="rId2"/>
          <a:srcRect/>
          <a:stretch>
            <a:fillRect/>
          </a:stretch>
        </p:blipFill>
        <p:spPr bwMode="auto">
          <a:xfrm>
            <a:off x="6072198" y="4340023"/>
            <a:ext cx="2232248" cy="2232249"/>
          </a:xfrm>
          <a:prstGeom prst="rect">
            <a:avLst/>
          </a:prstGeom>
          <a:noFill/>
        </p:spPr>
      </p:pic>
      <p:pic>
        <p:nvPicPr>
          <p:cNvPr id="9218" name="Picture 2" descr="http://4.bp.blogspot.com/-zqqW0q4VIGU/TnkPGixg0JI/AAAAAAAAAV8/E9bTRc5k2es/s640/icono-sto-domingo2.gif"/>
          <p:cNvPicPr>
            <a:picLocks noChangeAspect="1" noChangeArrowheads="1"/>
          </p:cNvPicPr>
          <p:nvPr/>
        </p:nvPicPr>
        <p:blipFill>
          <a:blip r:embed="rId3"/>
          <a:srcRect/>
          <a:stretch>
            <a:fillRect/>
          </a:stretch>
        </p:blipFill>
        <p:spPr bwMode="auto">
          <a:xfrm>
            <a:off x="-32" y="0"/>
            <a:ext cx="5186362" cy="6858000"/>
          </a:xfrm>
          <a:prstGeom prst="rect">
            <a:avLst/>
          </a:prstGeom>
          <a:noFill/>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p:cTn id="7" dur="500" fill="hold"/>
                                        <p:tgtEl>
                                          <p:spTgt spid="1030"/>
                                        </p:tgtEl>
                                        <p:attrNameLst>
                                          <p:attrName>ppt_w</p:attrName>
                                        </p:attrNameLst>
                                      </p:cBhvr>
                                      <p:tavLst>
                                        <p:tav tm="0">
                                          <p:val>
                                            <p:fltVal val="0"/>
                                          </p:val>
                                        </p:tav>
                                        <p:tav tm="100000">
                                          <p:val>
                                            <p:strVal val="#ppt_w"/>
                                          </p:val>
                                        </p:tav>
                                      </p:tavLst>
                                    </p:anim>
                                    <p:anim calcmode="lin" valueType="num">
                                      <p:cBhvr>
                                        <p:cTn id="8" dur="500" fill="hold"/>
                                        <p:tgtEl>
                                          <p:spTgt spid="1030"/>
                                        </p:tgtEl>
                                        <p:attrNameLst>
                                          <p:attrName>ppt_h</p:attrName>
                                        </p:attrNameLst>
                                      </p:cBhvr>
                                      <p:tavLst>
                                        <p:tav tm="0">
                                          <p:val>
                                            <p:fltVal val="0"/>
                                          </p:val>
                                        </p:tav>
                                        <p:tav tm="100000">
                                          <p:val>
                                            <p:strVal val="#ppt_h"/>
                                          </p:val>
                                        </p:tav>
                                      </p:tavLst>
                                    </p:anim>
                                    <p:animEffect transition="in" filter="fade">
                                      <p:cBhvr>
                                        <p:cTn id="9"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a:bodyPr>
          <a:lstStyle/>
          <a:p>
            <a:r>
              <a:rPr lang="es-ES" sz="4000" dirty="0" smtClean="0">
                <a:latin typeface="Old English Text MT" pitchFamily="66" charset="0"/>
              </a:rPr>
              <a:t>Etapa de Postulantado </a:t>
            </a:r>
            <a:br>
              <a:rPr lang="es-ES" sz="4000" dirty="0" smtClean="0">
                <a:latin typeface="Old English Text MT" pitchFamily="66" charset="0"/>
              </a:rPr>
            </a:br>
            <a:r>
              <a:rPr lang="es-ES" sz="4000" dirty="0" smtClean="0">
                <a:latin typeface="Old English Text MT" pitchFamily="66" charset="0"/>
              </a:rPr>
              <a:t>(6 meses como mínimo)</a:t>
            </a:r>
            <a:endParaRPr lang="es-VE" sz="4000" dirty="0">
              <a:latin typeface="Old English Text MT" pitchFamily="66" charset="0"/>
            </a:endParaRPr>
          </a:p>
        </p:txBody>
      </p:sp>
      <p:sp>
        <p:nvSpPr>
          <p:cNvPr id="5" name="4 Subtítulo"/>
          <p:cNvSpPr>
            <a:spLocks noGrp="1"/>
          </p:cNvSpPr>
          <p:nvPr>
            <p:ph type="subTitle" idx="1"/>
          </p:nvPr>
        </p:nvSpPr>
        <p:spPr>
          <a:xfrm>
            <a:off x="2214546" y="1428736"/>
            <a:ext cx="6429420" cy="4714908"/>
          </a:xfrm>
        </p:spPr>
        <p:txBody>
          <a:bodyPr>
            <a:normAutofit/>
          </a:bodyPr>
          <a:lstStyle/>
          <a:p>
            <a:pPr algn="just">
              <a:lnSpc>
                <a:spcPct val="120000"/>
              </a:lnSpc>
            </a:pPr>
            <a:r>
              <a:rPr lang="es-ES" dirty="0" smtClean="0">
                <a:latin typeface="Arial" pitchFamily="34" charset="0"/>
                <a:cs typeface="Arial" pitchFamily="34" charset="0"/>
              </a:rPr>
              <a:t>Es la etapa inicial donde el aspirante decide dar el primer paso para vivir la espiritualidad al estilo de Santo Domingo de Guzmán.  Se establece como requisito el tener la mayoría de edad (18 años), contar con los sacramentos de confirmación y comunión, profesar la religión cristiana católica, no pertenecer a otra Orden Religiosa y preferiblemente no ser miembro de  grupos o movimientos apostólicos. Este último punto no es limitante, sin embargo, se recomienda su observancia dado a que muchos podrían  buscar combinar diferentes espiritualidades, dando como resultado una total confusión.</a:t>
            </a:r>
            <a:endParaRPr lang="es-ES" dirty="0">
              <a:latin typeface="Arial" pitchFamily="34" charset="0"/>
              <a:cs typeface="Arial" pitchFamily="34" charset="0"/>
            </a:endParaRPr>
          </a:p>
        </p:txBody>
      </p:sp>
      <p:pic>
        <p:nvPicPr>
          <p:cNvPr id="8198" name="Picture 6" descr="http://2.bp.blogspot.com/-A8XmINUc0P0/Tgz--dDk6HI/AAAAAAAAAOs/hxsWcMSfXYY/s1600/ARRIBA+ABAJO.gif"/>
          <p:cNvPicPr>
            <a:picLocks noChangeAspect="1" noChangeArrowheads="1"/>
          </p:cNvPicPr>
          <p:nvPr/>
        </p:nvPicPr>
        <p:blipFill>
          <a:blip r:embed="rId2"/>
          <a:srcRect/>
          <a:stretch>
            <a:fillRect/>
          </a:stretch>
        </p:blipFill>
        <p:spPr bwMode="auto">
          <a:xfrm>
            <a:off x="500034" y="1497092"/>
            <a:ext cx="1643074" cy="4932304"/>
          </a:xfrm>
          <a:prstGeom prst="rect">
            <a:avLst/>
          </a:prstGeom>
          <a:noFill/>
        </p:spPr>
      </p:pic>
      <p:sp>
        <p:nvSpPr>
          <p:cNvPr id="8202" name="AutoShape 10" descr="data:image/jpeg;base64,/9j/4AAQSkZJRgABAQAAAQABAAD/2wCEAAkGBxAQEhISEhQVFBQUFBAQFBQVFBUQFBQQFRYWFhQUFBQYHCggGBolHBQUITEhJSkrLi4uFx8zODUsNygtLysBCgoKDg0OGhAQGy0kHiUsLCwsKywsLCwsLCwsLCwsLCwsLCwsLCwsLCwsLCwsLCssLCwsNyssLCwsLCwsLDcsN//AABEIALUBDAMBIgACEQEDEQH/xAAcAAADAAMBAQEAAAAAAAAAAAAAAQIDBQYEBwj/xAA7EAACAgEDAgUDAgMGBAcAAAABAgADEQQSIQUxBhMiQVFhcYEykRRCUgcjM0NysRWCweFic6Gi0fDx/8QAGQEBAQEBAQEAAAAAAAAAAAAAAAECAwQF/8QAJhEBAQACAgICAQQDAQAAAAAAAAECEQMSITEEQVEUImFxE2KBQv/aAAwDAQACEQMRAD8A+3wzI3Sd04taZYTHugXg0yQzMJYQFkqMuYZmIuIbsyKy5hmY8wzBpkzHMUeYNMkJjLQ3Qml5jmPMe6F0ZMYMjdHulFycycw3SGmSImTmGYFwmPMeYFwkboSC4TGHhvk7Q0yRZkbogZLl+DTLmKTmE1BcWZIMeRKMJMN8nMIAGjBmPEcqmxiEZENsIQGZS8QAxArArMDIEe+BQlbpAjgWYiZMMxsPMIt0eY2AmGYd5LCNiswMkCPMB7uY5BB4x294zAcZMQERmaoLRH5k4h2nlz5fy1owYFu8xlot082XN1a6speCtMCtLzJx8vbztdM26UGmMGPM9nHnWLGTMJGYbp6WCER/EoyWgSBHmAhiNgMXEqLvKHAxER7YChDEBAoRmSpjJih5MIo5BJixLBhiApJMyCLMCA32jlYEREBH6R5hiMCFI8SHeXiRkfE58l1PayFukO4jYTG0+XzcuUdZAbJid8yyZJE+dy3f23DQzMGmAZEyIZvguvtKyhpStJBMaNPqcOXryxWUQxFDE+hvw5aMmSTKkkzaGI5EayUUTJxAQgICOGYZl0ERARH7/wC0CcQHLxMSk4mUAYigzCAx9YSAJijxCAhAiViIwDEk94NFkwHGRJBlmFQRE5MZjx8zzcuFyrUumDElplJmPM+dycer4blYyIH5mu671FqBWECl3LgbyVUBULHJHvwMTy6LxbpLcLuKsxKgMCBlVDMQ2OwzPLeK7re27xmUPrJQ5GQeOCCOQR9DMiLmMMN2aNgAzKnMWPxKn0eLC41irhmCiPifRk8OaQ3eTKaTuE0yBxLGZIaEUBhmLcMyXcDkkAftEFRjia/U9Z0tfL31L7eqxB/uZ5G8W6Adrg31VXdfwyrgxtdVuhHmaEeMNCf8wjPHNdg/f08T2aLr2jubZXfUzDHpDDdz9DzG4abEtj/8lLzJPMoRRWYRAR4hDEMRCBH1gMxCGIQAiGIQxAk4+I8Q2wgLEZixCNbVBWTiZQODMTA4nj5OHXmNStD4v0a26dgwyA9ZYgbmSvJDsg+cEzV67w/pGpJrUZ2FksDElhtB5Yk7gQAJ1I1tZdqgym1RuNeRuC+2R+37zmtM6jR0qpG61RWoHBLvncMfC+rP2nz/AJGGcxnX8uuNjpemkGqogbQUQhfYDAwBPTjBkVVbVVR2UAD7AYmQCerDh1Ix2ViUoiWZMz1ceH2ztJijMMz0RCMMCMGBJhlLianxH0gayhqvMepshlsQlWVhyDx3E2rGSzY5PsM5lWPlPUNJdpMLqfP5485LLrKXGe5w2UP0M8AvoxgOloyOXv3c/UM06vq3iEa1rKKXPkqq73XAN2c42E9q+Dlh37TQX6evGFqQ+w9K4Ucdj78fM45637enjm56eZE3KCoTAJI2hcEZHImyrD47kYwSOeR8ATTN0+uxuawuMjKZqJ+oKET00PqKQNpa+sfqqc/3oGefLb+b7Gc3X0XWureTgsG54VRxk/Amrs0Gq1CNqr38ryR51VaqoOaxuHmPjPPbAnk8SFdTqtPbTYwXYFVclSlqWqpBU/zf3g4+k6bqWl1LuNN/dXOGrtdstWqqCD/fDtzjgAzrbIxrt4Fv9syq6qKNyYTc/mYOduWIXH3959F6R4p0eqCeXYNzqHVG9LEH4z3/ABPm/WP7OadS1tiFa7HKsqgf3anGHH0BOT+Z6PCevr1Ct0/UqWspLKluwV428AoRgggjv7xMp1lx/wCuN47LqvrW6B5mg8MdSsO7TXnN1QBDYx5tJ4SwfX2P1E3+ZvG7c7jYMRycwwZdMqzAQhmAQwIboZjQIcw3Q3QGIjE0YEBYxOR6l1DU/wARYiWP5aOuPJpDkApg12MxxkEhuJ1xnJ03BE1Fh9r9U5A4JIcgD/YTyfN58uHi7Y+9yOvHjLdF4U0pssa93DMnmJkqa7PMfbv8xD+nGwYA+TN9p+k0Vu1iVqrEk5HOMnJ2g8Lk98SOi6Fqw7vjfawsYDsPSAFHzge82c6cMuWEuc83yzfaMRhcSoTr1ibSDHAxiWRNliGI4SoRMWIzExxAhhOH8Q67+LsNQZhp6jts2kqbrv6dw52L7gd5vfF3V/4XTkr/AIth8qke5tbjP2Ayx+04rQotNapuyQDljksX/mYn6mZzy1NOvFjutL1Kp9HZW9QwgZhX/SqtyabDjAQnlT7HjgT1V9dS01VgYZiysmcOhAzyvuDg89ptRbwQeeCCDgjHxj3nDdSpNeuqZAVrRkBG4YDHAYA9wM2J9Jy1LLXol1dO4dR/T3OPjsPfEimkZ4BB55J/6yNM/DH6475OZ7KipGM/bjn6iSaatch4h0qV6h7VryfJF20HuarELlf+VROy8PsqaP8AinP61bU2t3JJ9h84GFA+k03W6nR6bUAJFi05blNl2a3Zv/CCQfxPbp62r6dqtJ/m6UMpXbjdWpFiso+CuZrLHtYzjlqun0us2UedavljG4qAbGAP6eF5JwRwPmcz4p6cllaa7T1mu2pi58wGkFQ2WsdO7YE6XUdbWpNKcZW9q6w3ACblyCx7e2B+JqaCg1N/8YwsemtWS1vSvkW7vSyD0h8gjtkjEmF6wyu55LofWF1Gp0Fi8u4vpfjblAm/djOduRx959EM+Y+AfCliayzVsj11eryRZw7b+N20H0rtxgd59OE6449a82V2QlGBMQE1tzOKOECdsRErMMygWL3hmCuTICMGBjWAiTOY6l0q8vcipurusVw4ZQEzt37lPPse3zOnJiE58nHjyTWTcumr6r1ivS7Q4diQWwi7tta4DM3wASP3m0U5AM5DxNp31VrLXuARfKsywSsnhwOAWyMg8cGYPD2r1OluXTXK7rYAKdrB0VVGbHexsMTn2+s43nxnJ02uvG3bwAgGhmepgFYARyd0IvEWDJzDiAZzIcwZv/uJy3jnq5RBpqyRbcGBPfy6Oz2ffnAH1l0sm65/qvUF1Wo8/IKV5p0/fk5xZb+SMD6D6xopxkn0/wDUdh9p5/4ZQoCn0qAoA4wg+cfaQ5z6S2F4AHHxk8/jvOFu7t68cerxdQ6xXQyIcbrGIQM2xcdi1jnhQJpRnUPqVJr3AEK9bl6zcxawENgZxhB/yzN4j1OisRFFilwxdGXcGVV59A99xAUHnvPX0mhVCrxuIBJbOdxA3H6nj/0mbpZ5rYdIuS+oWAYzjcvJw4yCD9czYVrkYBP4xx+TNHpLV0t9ldnoruY2VvnAFhA3oSOx4yMzbNrkT0ofMJPpWv1sQe544H5Ma1Vei3TI6PWScWKy5zjbkfryewHeHRrKuoqhW5qddUhq8xV/xqlJGSp4sQ8/aavUv5llFWpJSq8NsRWVkdxwFusB9Xt6V4+czoPAmlVLrV1LFtXWCifpSv8AhSfSaUUY2+xzzkTcy86rGUutjR+FuoKllLtpbKG5VGWwrWc87BnP178TbdB8FafTtvcm59wZd5JVCO2xM9x8nJnTwAnT6089y2ZEYkiUJUBjiP2ihFQhmTmEHeGIAysxsSYGGZUBYgIGS7gAnsBkkngADuTCqxEOJ87tt6gGstossap2sZCcWud3Cu1ZxhAM4VeTwZ7Ok6y3VXq6tcTXcVOQ1VY06rtO5eAWLYyDyDPP+pwtsx8/031rcdV0wTU1vWcNaLPOXPDKoGHx8g7Rx8x6erzNTWSP8FHfj+uzCqP2DH9p6up9OexksqdVdQyEMCyMjEEjjBByoxgzP0zQ+SDk73Y7nc4G5voPYDsBPPyfEuXyZy/WlmU66eyGfpHmG6fQchHAGGfrAkd5RP2hFuga/rnUhpqbbTtJRGZVZhXvYDhcn5nzToOuGrU6p38yy3/E7jYRwKwP5QOfvPd/bbp2WjT6uskWUWrjHIw2Dkg8dxOQ1YOk1FV+mapK9WrWsrsdm8gMUfGSvJODj3mc/U07cf5dZZtAwMYyPcnOOMGa/rz0BbEtsAzWQUVsPtwR6R3J9gI+m9b0+pUhGVbBgtWSuRzgkH37TmtJjUW6nTpuyLCbbG2WUsm/gBWBIcDIG3HacZj9u9y36X0HQecBZatatRmlfLUYPAO9jkgsM44wMgzdUupJx9FwfY/IMy21KtZFfpA4CrwP9I/aeauhgMAjHfHbH3kuX21MdM99lbL5TqrKwKspxgA/U+/PeePS9MegMteptrBXy1VRWwVewByuW79+8zX0kj9PqPbHb8zPpaGJXcfcfnGOP+8TKrcft7/Afg7T6nRVNa9j4Fta1s2FovztZ6/fPHHMz62zUad6BYjnUUXViuxELLqKHO1hkfpOOSD7iR4R8VaTQ1apLbAAuqsFYHrdyyqzBVHfknntOj0fjal7K0spvoFjBKrLUCo7H9K5BOCfrOtks/c83a+XVKc95UmVNzfpyAMcXaBOJUqoScwgXFJ7Q3wLMJG+POYDMCYgIQHmafr14bZQP8wF3/8AKUjI/JIH7zbsJqOr9Ptd0tpK7gprZXyAyEg5BHOQfacuaZ3jymHv6ax1vy8Ae12KUKh2hSxdmVFyPSo2gknAzj2E3HS9F5Ktkgu7ta5HC7m9lHwO08/SHoqY0eYHuJeyz5LE+o/THHHsBNuZ5fhfDx4Mf9vut557qM4jDQIjAnvcqMmLdHiJQPiEMGBMcCIADGIjCBofGfSP4zSX0gAsyEpkf5g5U/vPzHo9Ha7eWqEuNwx6s5z7gdgJ+tyZ8z8YeA7xf/HdNZa7c7nr7bznnb7c+4M3L41GpHy6vwrfp1/iNW4pRckeo+a5+K1HOePebHwXq9Tq3OnSxFUsxqNqfqY5PltYmPXj3OZ5Os9P192oDdQS4Ak5K1swVf6VUcD9/efQPDVFeqbS06bT2VaeiwXWO9fl+tB6VAPOSTyfpOPJuT+XbH3uML9C6nUNraQP776rlbI+obBmKmjUhjv0OoB57KD/AO4NPrwEUXDGp/lv2+PC64WpUdJcLGU2BbGSsbQcE8majx9qL9PQNzirzDtWqoljgcsbLMDjnGB+87L+1PTB7tCPPOnL+fX5g4OCAdv5M+TeOOiNprlrWyy5fLVy7tv5YndjnjsJccP3NXK3Hbw9br2LpWVcGzTrYcZJawu2WOfsvE+n9G1bdVt0VNXNVBq1Ooc5GLE/SgHzxON6RoW6smk0lVWLKR5dl5ztSvOfb/afdfCXhqjp1K1VDnu7n9Tv/UTGU3qfbGOXXbegygZIjmo5qzCIYmLUWrWrO5wqgsT34EqVmi/M0bdR1NmTWi1r/KbcsxHzsX9P5M1fWeq9QprdwamUAAlEYOgP+YoYkNj4nk/W8Hbrvy30utuxhNH4O6hZqNMhtObFyj+pWJIPc7eBnibyenG7jJHmAhNHf1Ky0sKSErDMhtPJLKcNsB4ABGNx/aZ5OTHDG5ZeiS302ur1tdKs7tgKpY884AzwPczB0jq9OrQWVEkH2YbXH+pe65+s5azR6K/chZLHOcuWDW5HZg/0PbE1nRFv01herfhvNrfFZtqstVsCzjkswPfOBzPJxfLnJbOtmnS4afS8TXdb6katqIu+2wNsXIThR6mLHsBkTEOpWVU1Ncg8+zjylPG/BJGT2AHJM8eyyyxbbWXKB1VEyFG7GSWPLHgfAmvlfMx4cN/+teImOHa/w5jw/wBQNGqVdQVXy1ZMOArb3ILMgX9ZJx6zwee0+lCcff0hNfapGVSpXQ2rjLO3GxD8Lgkn5xiddTWEVVGcKFUe5wBjnPvHw8ss8O9mtpn4umQCBhiSe89jFOAEcMwhxQxCA4YiBj5gRDEvERWFYmX2/wC8QXiZcSSDCp2wxKCxkCBqevdB02ur8vUVh1ByueCp+VPtObT+yvpYIPl2HGO9rHtz+Z3W2CrG1213S+kafSp5dFaVoP5VUDn5PyZ7Zk2iICE2nMk2KDglc/GRn9plKzkP+GLX5n8RpzYS7t5yoLtysdwyf1AjOMTHJlcMe0m1k23uv6vVS207mbbuKopsKp/U2Ownj1HW9BdWytapR1IbvhQePXx6Tn5+JrtPrNDRu2lac4LBkatjjtwVBP0mg6N099Zq7XVSlNjO1jDjfWVCBCV5BwMkH5nk4/lcnJlf26/tcsdOx0vSrNoH8UzJxtKomSnt6yDn7zxavQ6wCykAaiuxSq2ErW6EjB8xezD6jn6TpdPp1rVUUYVQFUfAHAmTE7/puOzzj5O1jivDGj1ekdKvIQBnPnulaohAU7bRYGyxOFHIzzO0PE0XiVmD07y4oIdbCrtWBYceWXKnIXuPuRPP/wALDcLbf5bDLJ5rOjL8eok/sROHL8nD491d1ZjcvLolvUgkMCB3IIwMfJ9prW6DpnYuQSrHfsDt5Jbvu2A4OTOM8UlKbHFf6vLqHkg7a7Lt4FasnY+nd+AJ2HhbpjUVkv6Ws2uax6UrOOVVckD5OPedePl/yyft8VOtjYanp9NgAetGC9gVBAx2xxxM9VYUAKAAOAAMAD7DtMmIwJ6WK1nWemm7y2R9llbEq23cpBGGVlyMgzzr0V3/AMazcOM11r5St/qblsfQETdkQxOWfDhnlMspuxqZWRjprCAKoAUcADgADtgTJiGITqzssQWViEBRYjzHiEEBGIGAoo5ULoojCEIBHCEKWIDtFCAAwI5hCAgI1GYoQHmIwhEKl6lbhgCD7EA/7zz9N6XRp9y01qgLFztGMse5MIS6WV68QhCQTagYEMAQRggjIIPcEe81K+H6lz5bW1KckpXYVT8Kc7fxCElkvsKjwzp0tW5Q2VHYsWVm/rcH9TfU9puyv/zCESa9FpGGIoQyMwUxQlVcW6EIQEwMIQDvHFCBURhCASjCEK//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13" name="Picture 2" descr="https://encrypted-tbn2.gstatic.com/images?q=tbn:ANd9GcRCbxCQPfERSOaOeRx13IHS7ShRTBrHw3tqMxolY0Lyl5YbaxWQEQ"/>
          <p:cNvPicPr>
            <a:picLocks noChangeAspect="1" noChangeArrowheads="1"/>
          </p:cNvPicPr>
          <p:nvPr/>
        </p:nvPicPr>
        <p:blipFill>
          <a:blip r:embed="rId3"/>
          <a:srcRect/>
          <a:stretch>
            <a:fillRect/>
          </a:stretch>
        </p:blipFill>
        <p:spPr bwMode="auto">
          <a:xfrm>
            <a:off x="6072198" y="4929198"/>
            <a:ext cx="2590800" cy="1771651"/>
          </a:xfrm>
          <a:prstGeom prst="rect">
            <a:avLst/>
          </a:prstGeom>
          <a:noFill/>
        </p:spPr>
      </p:pic>
      <p:pic>
        <p:nvPicPr>
          <p:cNvPr id="14" name="Picture 4" descr="http://www.dominicasorihuela.org/images/stories/sitio/escuditoveritas.png"/>
          <p:cNvPicPr>
            <a:picLocks noChangeAspect="1" noChangeArrowheads="1"/>
          </p:cNvPicPr>
          <p:nvPr/>
        </p:nvPicPr>
        <p:blipFill>
          <a:blip r:embed="rId4"/>
          <a:srcRect/>
          <a:stretch>
            <a:fillRect/>
          </a:stretch>
        </p:blipFill>
        <p:spPr bwMode="auto">
          <a:xfrm>
            <a:off x="214282" y="428604"/>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428604"/>
            <a:ext cx="8319314" cy="919004"/>
          </a:xfrm>
        </p:spPr>
        <p:txBody>
          <a:bodyPr>
            <a:normAutofit/>
          </a:bodyPr>
          <a:lstStyle/>
          <a:p>
            <a:r>
              <a:rPr lang="es-ES" dirty="0" smtClean="0">
                <a:latin typeface="Old English Text MT" pitchFamily="66" charset="0"/>
              </a:rPr>
              <a:t>Etapa de Postulantado</a:t>
            </a:r>
            <a:endParaRPr lang="es-VE" dirty="0">
              <a:latin typeface="Old English Text MT" pitchFamily="66" charset="0"/>
            </a:endParaRPr>
          </a:p>
        </p:txBody>
      </p:sp>
      <p:sp>
        <p:nvSpPr>
          <p:cNvPr id="5" name="4 Subtítulo"/>
          <p:cNvSpPr>
            <a:spLocks noGrp="1"/>
          </p:cNvSpPr>
          <p:nvPr>
            <p:ph type="subTitle" idx="1"/>
          </p:nvPr>
        </p:nvSpPr>
        <p:spPr>
          <a:xfrm>
            <a:off x="4357686" y="1500174"/>
            <a:ext cx="4429156" cy="5143512"/>
          </a:xfrm>
        </p:spPr>
        <p:txBody>
          <a:bodyPr>
            <a:noAutofit/>
          </a:bodyPr>
          <a:lstStyle/>
          <a:p>
            <a:pPr algn="just">
              <a:lnSpc>
                <a:spcPct val="120000"/>
              </a:lnSpc>
            </a:pPr>
            <a:r>
              <a:rPr lang="es-ES" sz="1600" dirty="0" smtClean="0">
                <a:latin typeface="Arial" pitchFamily="34" charset="0"/>
                <a:cs typeface="Arial" pitchFamily="34" charset="0"/>
              </a:rPr>
              <a:t>Durante este período se propicia el contacto con la Orden de Predicadores, su carisma y  valores dominicanos para llevar a la plenitud  la consagración bautismal de  los aspirantes.  Estos seis meses constituyen una </a:t>
            </a:r>
            <a:r>
              <a:rPr lang="es-ES" sz="1600" b="1" u="sng" dirty="0" smtClean="0">
                <a:latin typeface="Arial" pitchFamily="34" charset="0"/>
                <a:cs typeface="Arial" pitchFamily="34" charset="0"/>
              </a:rPr>
              <a:t>fase de prueba y observación continua</a:t>
            </a:r>
            <a:r>
              <a:rPr lang="es-ES" sz="1600" dirty="0" smtClean="0">
                <a:latin typeface="Arial" pitchFamily="34" charset="0"/>
                <a:cs typeface="Arial" pitchFamily="34" charset="0"/>
              </a:rPr>
              <a:t> en torno al desenvolvimiento y compromiso de cada uno de (los) candidato (s) a ingresar en la Orden. Deberán en primera instancia madurar y clarificar su fe en torno a la decisión de seguir el estilo de vida Dominicano. Se dará inicio en forma progresiva con el primer tema: Los laicos en la Iglesia ¿Quién es un laico?, hasta cubrir los textos normativos de las fraternidades laicales para profundizar y afianzar más el deseo vocacional en el camino de la Orden de Predicadores.</a:t>
            </a:r>
          </a:p>
          <a:p>
            <a:pPr algn="just">
              <a:lnSpc>
                <a:spcPct val="120000"/>
              </a:lnSpc>
            </a:pPr>
            <a:endParaRPr lang="es-ES" sz="1600" dirty="0" smtClean="0">
              <a:latin typeface="Arial" pitchFamily="34" charset="0"/>
              <a:cs typeface="Arial" pitchFamily="34" charset="0"/>
            </a:endParaRPr>
          </a:p>
          <a:p>
            <a:pPr algn="just">
              <a:lnSpc>
                <a:spcPct val="120000"/>
              </a:lnSpc>
            </a:pPr>
            <a:endParaRPr lang="es-ES" sz="1600" dirty="0">
              <a:latin typeface="Arial" pitchFamily="34" charset="0"/>
              <a:cs typeface="Arial" pitchFamily="34" charset="0"/>
            </a:endParaRPr>
          </a:p>
        </p:txBody>
      </p:sp>
      <p:pic>
        <p:nvPicPr>
          <p:cNvPr id="28676" name="Picture 4" descr="http://4.bp.blogspot.com/-ybraFwU27EI/TqSaPIttFEI/AAAAAAAAAY0/-JjXwiYSSE8/s400/domund.gif"/>
          <p:cNvPicPr>
            <a:picLocks noChangeAspect="1" noChangeArrowheads="1"/>
          </p:cNvPicPr>
          <p:nvPr/>
        </p:nvPicPr>
        <p:blipFill>
          <a:blip r:embed="rId2"/>
          <a:srcRect/>
          <a:stretch>
            <a:fillRect/>
          </a:stretch>
        </p:blipFill>
        <p:spPr bwMode="auto">
          <a:xfrm>
            <a:off x="0" y="1857364"/>
            <a:ext cx="4357686" cy="3464360"/>
          </a:xfrm>
          <a:prstGeom prst="rect">
            <a:avLst/>
          </a:prstGeom>
          <a:ln>
            <a:noFill/>
          </a:ln>
          <a:effectLst>
            <a:softEdge rad="112500"/>
          </a:effectLst>
        </p:spPr>
      </p:pic>
      <p:pic>
        <p:nvPicPr>
          <p:cNvPr id="8" name="Picture 4" descr="http://www.dominicasorihuela.org/images/stories/sitio/escuditoveritas.png"/>
          <p:cNvPicPr>
            <a:picLocks noChangeAspect="1" noChangeArrowheads="1"/>
          </p:cNvPicPr>
          <p:nvPr/>
        </p:nvPicPr>
        <p:blipFill>
          <a:blip r:embed="rId3"/>
          <a:srcRect/>
          <a:stretch>
            <a:fillRect/>
          </a:stretch>
        </p:blipFill>
        <p:spPr bwMode="auto">
          <a:xfrm>
            <a:off x="214282" y="428604"/>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fontScale="90000"/>
          </a:bodyPr>
          <a:lstStyle/>
          <a:p>
            <a:r>
              <a:rPr lang="es-ES" dirty="0" smtClean="0">
                <a:latin typeface="Old English Text MT" pitchFamily="66" charset="0"/>
              </a:rPr>
              <a:t>Temario Propuesto durante la </a:t>
            </a:r>
            <a:br>
              <a:rPr lang="es-ES" dirty="0" smtClean="0">
                <a:latin typeface="Old English Text MT" pitchFamily="66" charset="0"/>
              </a:rPr>
            </a:br>
            <a:r>
              <a:rPr lang="es-ES" dirty="0" smtClean="0">
                <a:latin typeface="Old English Text MT" pitchFamily="66" charset="0"/>
              </a:rPr>
              <a:t>Etapa de Postulantado</a:t>
            </a:r>
            <a:endParaRPr lang="es-VE" dirty="0">
              <a:latin typeface="Old English Text MT" pitchFamily="66" charset="0"/>
            </a:endParaRPr>
          </a:p>
        </p:txBody>
      </p:sp>
      <p:sp>
        <p:nvSpPr>
          <p:cNvPr id="5" name="4 Subtítulo"/>
          <p:cNvSpPr>
            <a:spLocks noGrp="1"/>
          </p:cNvSpPr>
          <p:nvPr>
            <p:ph type="subTitle" idx="1"/>
          </p:nvPr>
        </p:nvSpPr>
        <p:spPr>
          <a:xfrm>
            <a:off x="4500562" y="1571612"/>
            <a:ext cx="3714752" cy="4429156"/>
          </a:xfrm>
        </p:spPr>
        <p:txBody>
          <a:bodyPr>
            <a:normAutofit fontScale="92500" lnSpcReduction="10000"/>
          </a:bodyPr>
          <a:lstStyle/>
          <a:p>
            <a:pPr marL="342900" lvl="0" indent="-342900" algn="just">
              <a:buFont typeface="+mj-lt"/>
              <a:buAutoNum type="arabicPeriod"/>
            </a:pPr>
            <a:r>
              <a:rPr lang="es-ES" dirty="0" smtClean="0">
                <a:latin typeface="Arial" pitchFamily="34" charset="0"/>
                <a:cs typeface="Arial" pitchFamily="34" charset="0"/>
              </a:rPr>
              <a:t>Los laicos en la Iglesia ¿Quién es un laico?</a:t>
            </a:r>
          </a:p>
          <a:p>
            <a:pPr marL="342900" lvl="0" indent="-342900" algn="just">
              <a:buFont typeface="+mj-lt"/>
              <a:buAutoNum type="arabicPeriod"/>
            </a:pPr>
            <a:r>
              <a:rPr lang="es-ES" dirty="0" smtClean="0">
                <a:latin typeface="Arial" pitchFamily="34" charset="0"/>
                <a:cs typeface="Arial" pitchFamily="34" charset="0"/>
              </a:rPr>
              <a:t>La Iglesia Pueblo de Dios</a:t>
            </a:r>
          </a:p>
          <a:p>
            <a:pPr marL="342900" lvl="0" indent="-342900" algn="just">
              <a:buFont typeface="+mj-lt"/>
              <a:buAutoNum type="arabicPeriod"/>
            </a:pPr>
            <a:r>
              <a:rPr lang="es-ES" dirty="0" smtClean="0">
                <a:latin typeface="Arial" pitchFamily="34" charset="0"/>
                <a:cs typeface="Arial" pitchFamily="34" charset="0"/>
              </a:rPr>
              <a:t>El laico cristiano y la experiencia de ser Iglesia </a:t>
            </a:r>
          </a:p>
          <a:p>
            <a:pPr marL="342900" lvl="0" indent="-342900" algn="just">
              <a:buFont typeface="+mj-lt"/>
              <a:buAutoNum type="arabicPeriod"/>
            </a:pPr>
            <a:r>
              <a:rPr lang="es-ES" dirty="0" smtClean="0">
                <a:latin typeface="Arial" pitchFamily="34" charset="0"/>
                <a:cs typeface="Arial" pitchFamily="34" charset="0"/>
              </a:rPr>
              <a:t>¿Quién es el laico dominico?</a:t>
            </a:r>
          </a:p>
          <a:p>
            <a:pPr marL="342900" lvl="0" indent="-342900" algn="just">
              <a:buFont typeface="+mj-lt"/>
              <a:buAutoNum type="arabicPeriod"/>
            </a:pPr>
            <a:r>
              <a:rPr lang="es-ES" dirty="0" smtClean="0">
                <a:latin typeface="Arial" pitchFamily="34" charset="0"/>
                <a:cs typeface="Arial" pitchFamily="34" charset="0"/>
              </a:rPr>
              <a:t>La vocación Dominicana</a:t>
            </a:r>
          </a:p>
          <a:p>
            <a:pPr marL="342900" lvl="0" indent="-342900" algn="just">
              <a:buFont typeface="+mj-lt"/>
              <a:buAutoNum type="arabicPeriod"/>
            </a:pPr>
            <a:r>
              <a:rPr lang="es-ES" dirty="0" smtClean="0">
                <a:latin typeface="Arial" pitchFamily="34" charset="0"/>
                <a:cs typeface="Arial" pitchFamily="34" charset="0"/>
              </a:rPr>
              <a:t>De la Venerable Orden Tercera a las Fraternidades Laicales</a:t>
            </a:r>
          </a:p>
          <a:p>
            <a:pPr marL="342900" lvl="0" indent="-342900" algn="l">
              <a:buFont typeface="+mj-lt"/>
              <a:buAutoNum type="arabicPeriod"/>
            </a:pPr>
            <a:r>
              <a:rPr lang="es-ES" dirty="0" smtClean="0">
                <a:latin typeface="Arial" pitchFamily="34" charset="0"/>
                <a:cs typeface="Arial" pitchFamily="34" charset="0"/>
              </a:rPr>
              <a:t>Organización de las Fraternidades Laicales</a:t>
            </a:r>
          </a:p>
          <a:p>
            <a:pPr marL="342900" lvl="0" indent="-342900" algn="just">
              <a:buFont typeface="+mj-lt"/>
              <a:buAutoNum type="arabicPeriod"/>
            </a:pPr>
            <a:r>
              <a:rPr lang="es-ES" dirty="0" smtClean="0">
                <a:latin typeface="Arial" pitchFamily="34" charset="0"/>
                <a:cs typeface="Arial" pitchFamily="34" charset="0"/>
              </a:rPr>
              <a:t>Conociendo a Santo Domingo de Guzmán</a:t>
            </a:r>
          </a:p>
          <a:p>
            <a:pPr marL="342900" indent="-342900" algn="just">
              <a:buFont typeface="+mj-lt"/>
              <a:buAutoNum type="arabicPeriod"/>
            </a:pPr>
            <a:r>
              <a:rPr lang="es-ES" dirty="0" smtClean="0">
                <a:latin typeface="Arial" pitchFamily="34" charset="0"/>
                <a:cs typeface="Arial" pitchFamily="34" charset="0"/>
              </a:rPr>
              <a:t>Valores fundamentales y familia</a:t>
            </a:r>
          </a:p>
          <a:p>
            <a:pPr marL="342900" indent="-342900" algn="just">
              <a:buFont typeface="+mj-lt"/>
              <a:buAutoNum type="arabicPeriod"/>
            </a:pPr>
            <a:r>
              <a:rPr lang="es-ES" dirty="0" smtClean="0">
                <a:latin typeface="Arial" pitchFamily="34" charset="0"/>
                <a:cs typeface="Arial" pitchFamily="34" charset="0"/>
              </a:rPr>
              <a:t>La </a:t>
            </a:r>
            <a:r>
              <a:rPr lang="es-ES" dirty="0">
                <a:latin typeface="Arial" pitchFamily="34" charset="0"/>
                <a:cs typeface="Arial" pitchFamily="34" charset="0"/>
              </a:rPr>
              <a:t>fe ¿Cómo damos razón de nuestra esperanza?</a:t>
            </a:r>
          </a:p>
          <a:p>
            <a:pPr marL="342900" lvl="0" indent="-342900" algn="just">
              <a:buFont typeface="+mj-lt"/>
              <a:buAutoNum type="arabicPeriod"/>
            </a:pPr>
            <a:endParaRPr lang="es-ES" dirty="0" smtClean="0">
              <a:latin typeface="Arial" pitchFamily="34" charset="0"/>
              <a:cs typeface="Arial" pitchFamily="34" charset="0"/>
            </a:endParaRPr>
          </a:p>
          <a:p>
            <a:pPr marL="342900" lvl="0" indent="-342900" algn="just">
              <a:buFont typeface="+mj-lt"/>
              <a:buAutoNum type="arabicPeriod"/>
            </a:pPr>
            <a:endParaRPr lang="es-ES" dirty="0" smtClean="0">
              <a:latin typeface="Arial" pitchFamily="34" charset="0"/>
              <a:cs typeface="Arial" pitchFamily="34" charset="0"/>
            </a:endParaRPr>
          </a:p>
          <a:p>
            <a:pPr marL="342900" indent="-342900" algn="just">
              <a:lnSpc>
                <a:spcPct val="120000"/>
              </a:lnSpc>
              <a:buFont typeface="+mj-lt"/>
              <a:buAutoNum type="arabicPeriod"/>
            </a:pPr>
            <a:endParaRPr lang="es-ES" dirty="0">
              <a:latin typeface="Arial" pitchFamily="34" charset="0"/>
              <a:cs typeface="Arial" pitchFamily="34" charset="0"/>
            </a:endParaRPr>
          </a:p>
        </p:txBody>
      </p:sp>
      <p:pic>
        <p:nvPicPr>
          <p:cNvPr id="27650" name="Picture 2" descr="http://sotodelamarina.com/2013/Noticias201308/ArchivosIncrustados1/santo_domingoc2.jpg"/>
          <p:cNvPicPr>
            <a:picLocks noChangeAspect="1" noChangeArrowheads="1"/>
          </p:cNvPicPr>
          <p:nvPr/>
        </p:nvPicPr>
        <p:blipFill>
          <a:blip r:embed="rId2"/>
          <a:srcRect/>
          <a:stretch>
            <a:fillRect/>
          </a:stretch>
        </p:blipFill>
        <p:spPr bwMode="auto">
          <a:xfrm>
            <a:off x="857224" y="1500174"/>
            <a:ext cx="3286148" cy="4760703"/>
          </a:xfrm>
          <a:prstGeom prst="rect">
            <a:avLst/>
          </a:prstGeom>
          <a:noFill/>
        </p:spPr>
      </p:pic>
      <p:pic>
        <p:nvPicPr>
          <p:cNvPr id="6" name="Picture 4" descr="http://www.dominicasorihuela.org/images/stories/sitio/escuditoveritas.png"/>
          <p:cNvPicPr>
            <a:picLocks noChangeAspect="1" noChangeArrowheads="1"/>
          </p:cNvPicPr>
          <p:nvPr/>
        </p:nvPicPr>
        <p:blipFill>
          <a:blip r:embed="rId3"/>
          <a:srcRect/>
          <a:stretch>
            <a:fillRect/>
          </a:stretch>
        </p:blipFill>
        <p:spPr bwMode="auto">
          <a:xfrm>
            <a:off x="214282" y="428604"/>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a:bodyPr>
          <a:lstStyle/>
          <a:p>
            <a:r>
              <a:rPr lang="es-ES" dirty="0" smtClean="0">
                <a:latin typeface="Old English Text MT" pitchFamily="66" charset="0"/>
              </a:rPr>
              <a:t>Etapa de Postulantado</a:t>
            </a:r>
            <a:endParaRPr lang="es-VE" dirty="0">
              <a:latin typeface="Old English Text MT" pitchFamily="66" charset="0"/>
            </a:endParaRPr>
          </a:p>
        </p:txBody>
      </p:sp>
      <p:sp>
        <p:nvSpPr>
          <p:cNvPr id="5" name="4 Subtítulo"/>
          <p:cNvSpPr>
            <a:spLocks noGrp="1"/>
          </p:cNvSpPr>
          <p:nvPr>
            <p:ph type="subTitle" idx="1"/>
          </p:nvPr>
        </p:nvSpPr>
        <p:spPr>
          <a:xfrm>
            <a:off x="5000628" y="1714488"/>
            <a:ext cx="3214686" cy="4572032"/>
          </a:xfrm>
        </p:spPr>
        <p:txBody>
          <a:bodyPr>
            <a:normAutofit fontScale="77500" lnSpcReduction="20000"/>
          </a:bodyPr>
          <a:lstStyle/>
          <a:p>
            <a:pPr lvl="0"/>
            <a:r>
              <a:rPr lang="es-ES" b="1" u="sng" dirty="0" smtClean="0">
                <a:latin typeface="Arial" pitchFamily="34" charset="0"/>
                <a:cs typeface="Arial" pitchFamily="34" charset="0"/>
              </a:rPr>
              <a:t>Textos normativos</a:t>
            </a:r>
            <a:r>
              <a:rPr lang="es-ES" dirty="0" smtClean="0">
                <a:latin typeface="Arial" pitchFamily="34" charset="0"/>
                <a:cs typeface="Arial" pitchFamily="34" charset="0"/>
              </a:rPr>
              <a:t> </a:t>
            </a:r>
          </a:p>
          <a:p>
            <a:pPr lvl="0" algn="just">
              <a:buFont typeface="Wingdings" pitchFamily="2" charset="2"/>
              <a:buChar char="Ø"/>
            </a:pPr>
            <a:r>
              <a:rPr lang="es-ES" dirty="0" smtClean="0">
                <a:latin typeface="Arial" pitchFamily="34" charset="0"/>
                <a:cs typeface="Arial" pitchFamily="34" charset="0"/>
              </a:rPr>
              <a:t>Regla de las Fraternidades Laicales de Santo Domingo</a:t>
            </a:r>
          </a:p>
          <a:p>
            <a:pPr lvl="0" algn="just">
              <a:buFont typeface="Wingdings" pitchFamily="2" charset="2"/>
              <a:buChar char="Ø"/>
            </a:pPr>
            <a:r>
              <a:rPr lang="es-ES" dirty="0" smtClean="0">
                <a:latin typeface="Arial" pitchFamily="34" charset="0"/>
                <a:cs typeface="Arial" pitchFamily="34" charset="0"/>
              </a:rPr>
              <a:t> Estatutos de la Fraternidades</a:t>
            </a:r>
          </a:p>
          <a:p>
            <a:pPr lvl="0" algn="just">
              <a:buFont typeface="Wingdings" pitchFamily="2" charset="2"/>
              <a:buChar char="Ø"/>
            </a:pPr>
            <a:r>
              <a:rPr lang="es-ES" dirty="0" smtClean="0">
                <a:latin typeface="Arial" pitchFamily="34" charset="0"/>
                <a:cs typeface="Arial" pitchFamily="34" charset="0"/>
              </a:rPr>
              <a:t> La Vida de las Fraternidades</a:t>
            </a:r>
          </a:p>
          <a:p>
            <a:pPr lvl="0" algn="just">
              <a:buFont typeface="Wingdings" pitchFamily="2" charset="2"/>
              <a:buChar char="Ø"/>
            </a:pPr>
            <a:r>
              <a:rPr lang="es-ES" dirty="0" smtClean="0">
                <a:latin typeface="Arial" pitchFamily="34" charset="0"/>
                <a:cs typeface="Arial" pitchFamily="34" charset="0"/>
              </a:rPr>
              <a:t> Estructura y Gobierno</a:t>
            </a:r>
          </a:p>
          <a:p>
            <a:pPr lvl="0" algn="just"/>
            <a:endParaRPr lang="es-ES" dirty="0" smtClean="0">
              <a:latin typeface="Arial" pitchFamily="34" charset="0"/>
              <a:cs typeface="Arial" pitchFamily="34" charset="0"/>
            </a:endParaRPr>
          </a:p>
          <a:p>
            <a:r>
              <a:rPr lang="es-ES" b="1" u="sng" dirty="0" smtClean="0">
                <a:latin typeface="Arial" pitchFamily="34" charset="0"/>
                <a:cs typeface="Arial" pitchFamily="34" charset="0"/>
              </a:rPr>
              <a:t>Estrategias metodológicas y praxis</a:t>
            </a:r>
            <a:endParaRPr lang="es-ES" u="sng" dirty="0" smtClean="0">
              <a:latin typeface="Arial" pitchFamily="34" charset="0"/>
              <a:cs typeface="Arial" pitchFamily="34" charset="0"/>
            </a:endParaRPr>
          </a:p>
          <a:p>
            <a:pPr lvl="0" algn="l">
              <a:buFont typeface="Wingdings" pitchFamily="2" charset="2"/>
              <a:buChar char="Ø"/>
            </a:pPr>
            <a:r>
              <a:rPr lang="es-ES" dirty="0" smtClean="0">
                <a:latin typeface="Arial" pitchFamily="34" charset="0"/>
                <a:cs typeface="Arial" pitchFamily="34" charset="0"/>
              </a:rPr>
              <a:t>Sesiones presenciales con el asistente religioso/a u otros facilitadores</a:t>
            </a:r>
          </a:p>
          <a:p>
            <a:pPr lvl="0" algn="l">
              <a:buFont typeface="Wingdings" pitchFamily="2" charset="2"/>
              <a:buChar char="Ø"/>
            </a:pPr>
            <a:r>
              <a:rPr lang="es-ES" dirty="0" smtClean="0">
                <a:latin typeface="Arial" pitchFamily="34" charset="0"/>
                <a:cs typeface="Arial" pitchFamily="34" charset="0"/>
              </a:rPr>
              <a:t>Lecturas recomendadas y discusiones dirigidas</a:t>
            </a:r>
          </a:p>
          <a:p>
            <a:pPr lvl="0" algn="l">
              <a:buFont typeface="Wingdings" pitchFamily="2" charset="2"/>
              <a:buChar char="Ø"/>
            </a:pPr>
            <a:r>
              <a:rPr lang="es-ES" dirty="0" smtClean="0">
                <a:latin typeface="Arial" pitchFamily="34" charset="0"/>
                <a:cs typeface="Arial" pitchFamily="34" charset="0"/>
              </a:rPr>
              <a:t>Video foro</a:t>
            </a:r>
          </a:p>
          <a:p>
            <a:pPr lvl="0" algn="l">
              <a:buFont typeface="Wingdings" pitchFamily="2" charset="2"/>
              <a:buChar char="Ø"/>
            </a:pPr>
            <a:r>
              <a:rPr lang="es-ES" dirty="0" smtClean="0">
                <a:latin typeface="Arial" pitchFamily="34" charset="0"/>
                <a:cs typeface="Arial" pitchFamily="34" charset="0"/>
              </a:rPr>
              <a:t>Ensayo reflexivo</a:t>
            </a:r>
          </a:p>
          <a:p>
            <a:pPr lvl="0" algn="l">
              <a:buFont typeface="Wingdings" pitchFamily="2" charset="2"/>
              <a:buChar char="Ø"/>
            </a:pPr>
            <a:r>
              <a:rPr lang="es-ES" dirty="0" smtClean="0">
                <a:latin typeface="Arial" pitchFamily="34" charset="0"/>
                <a:cs typeface="Arial" pitchFamily="34" charset="0"/>
              </a:rPr>
              <a:t>La liturgia de las horas</a:t>
            </a:r>
          </a:p>
          <a:p>
            <a:pPr lvl="0" algn="l">
              <a:buFont typeface="Wingdings" pitchFamily="2" charset="2"/>
              <a:buChar char="Ø"/>
            </a:pPr>
            <a:r>
              <a:rPr lang="es-ES" dirty="0" smtClean="0">
                <a:latin typeface="Arial" pitchFamily="34" charset="0"/>
                <a:cs typeface="Arial" pitchFamily="34" charset="0"/>
              </a:rPr>
              <a:t>Rezo del Santo Rosario</a:t>
            </a:r>
          </a:p>
          <a:p>
            <a:pPr lvl="0" algn="l">
              <a:buFont typeface="Wingdings" pitchFamily="2" charset="2"/>
              <a:buChar char="Ø"/>
            </a:pPr>
            <a:r>
              <a:rPr lang="es-ES" dirty="0" smtClean="0">
                <a:latin typeface="Arial" pitchFamily="34" charset="0"/>
                <a:cs typeface="Arial" pitchFamily="34" charset="0"/>
              </a:rPr>
              <a:t>La oración espontánea</a:t>
            </a:r>
          </a:p>
          <a:p>
            <a:pPr lvl="0" algn="l">
              <a:buFont typeface="Wingdings" pitchFamily="2" charset="2"/>
              <a:buChar char="Ø"/>
            </a:pPr>
            <a:r>
              <a:rPr lang="es-ES" dirty="0" smtClean="0">
                <a:latin typeface="Arial" pitchFamily="34" charset="0"/>
                <a:cs typeface="Arial" pitchFamily="34" charset="0"/>
              </a:rPr>
              <a:t>Práctica de predicación</a:t>
            </a:r>
          </a:p>
          <a:p>
            <a:pPr lvl="0" algn="just"/>
            <a:endParaRPr lang="es-ES" dirty="0">
              <a:latin typeface="Arial" pitchFamily="34" charset="0"/>
              <a:cs typeface="Arial" pitchFamily="34" charset="0"/>
            </a:endParaRPr>
          </a:p>
        </p:txBody>
      </p:sp>
      <p:pic>
        <p:nvPicPr>
          <p:cNvPr id="26626" name="Picture 2" descr="http://bono.org.do/wp-content/uploads/2014/05/Pastorales.jpg"/>
          <p:cNvPicPr>
            <a:picLocks noChangeAspect="1" noChangeArrowheads="1"/>
          </p:cNvPicPr>
          <p:nvPr/>
        </p:nvPicPr>
        <p:blipFill>
          <a:blip r:embed="rId2"/>
          <a:srcRect/>
          <a:stretch>
            <a:fillRect/>
          </a:stretch>
        </p:blipFill>
        <p:spPr bwMode="auto">
          <a:xfrm>
            <a:off x="785786" y="1643050"/>
            <a:ext cx="4038600" cy="4762500"/>
          </a:xfrm>
          <a:prstGeom prst="rect">
            <a:avLst/>
          </a:prstGeom>
          <a:noFill/>
        </p:spPr>
      </p:pic>
      <p:pic>
        <p:nvPicPr>
          <p:cNvPr id="6" name="Picture 4" descr="http://www.dominicasorihuela.org/images/stories/sitio/escuditoveritas.png"/>
          <p:cNvPicPr>
            <a:picLocks noChangeAspect="1" noChangeArrowheads="1"/>
          </p:cNvPicPr>
          <p:nvPr/>
        </p:nvPicPr>
        <p:blipFill>
          <a:blip r:embed="rId3"/>
          <a:srcRect/>
          <a:stretch>
            <a:fillRect/>
          </a:stretch>
        </p:blipFill>
        <p:spPr bwMode="auto">
          <a:xfrm>
            <a:off x="214282" y="428604"/>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a:bodyPr>
          <a:lstStyle/>
          <a:p>
            <a:r>
              <a:rPr lang="es-ES" dirty="0" smtClean="0">
                <a:latin typeface="Old English Text MT" pitchFamily="66" charset="0"/>
              </a:rPr>
              <a:t>Etapa de Admisión (1 Año)</a:t>
            </a:r>
            <a:endParaRPr lang="es-VE" dirty="0">
              <a:latin typeface="Old English Text MT" pitchFamily="66" charset="0"/>
            </a:endParaRPr>
          </a:p>
        </p:txBody>
      </p:sp>
      <p:sp>
        <p:nvSpPr>
          <p:cNvPr id="5" name="4 Subtítulo"/>
          <p:cNvSpPr>
            <a:spLocks noGrp="1"/>
          </p:cNvSpPr>
          <p:nvPr>
            <p:ph type="subTitle" idx="1"/>
          </p:nvPr>
        </p:nvSpPr>
        <p:spPr>
          <a:xfrm>
            <a:off x="4071934" y="1643050"/>
            <a:ext cx="4572032" cy="2357454"/>
          </a:xfrm>
        </p:spPr>
        <p:txBody>
          <a:bodyPr>
            <a:normAutofit fontScale="92500" lnSpcReduction="20000"/>
          </a:bodyPr>
          <a:lstStyle/>
          <a:p>
            <a:pPr algn="just"/>
            <a:r>
              <a:rPr lang="es-ES" dirty="0" smtClean="0">
                <a:latin typeface="Arial" pitchFamily="34" charset="0"/>
                <a:cs typeface="Arial" pitchFamily="34" charset="0"/>
              </a:rPr>
              <a:t>Esta es una etapa de asiento de la vocación en seguir el estilo de vida Dominicano como camino de realización espiritual. En este primer contacto con la Orden de Predicadores se busca la experiencia del encuentro cercano, personal y vivencial con el Dios vivo  y con los demás a través del estudio y la oración para abrazar el carisma y acrecentar la compasión.  Se realizarán sesiones de una a dos horas académicas de duración dependiendo de cada uno de los temas. </a:t>
            </a:r>
          </a:p>
          <a:p>
            <a:pPr algn="just">
              <a:lnSpc>
                <a:spcPct val="120000"/>
              </a:lnSpc>
            </a:pPr>
            <a:endParaRPr lang="es-ES" dirty="0">
              <a:latin typeface="Arial" pitchFamily="34" charset="0"/>
              <a:cs typeface="Arial" pitchFamily="34" charset="0"/>
            </a:endParaRPr>
          </a:p>
        </p:txBody>
      </p:sp>
      <p:pic>
        <p:nvPicPr>
          <p:cNvPr id="8" name="Picture 2" descr="http://3.bp.blogspot.com/-nF-D-qJu08s/T5NPjFVwxFI/AAAAAAAAAmU/LUHa7UvvF5w/s1600/estudio-1.gif"/>
          <p:cNvPicPr>
            <a:picLocks noChangeAspect="1" noChangeArrowheads="1"/>
          </p:cNvPicPr>
          <p:nvPr/>
        </p:nvPicPr>
        <p:blipFill>
          <a:blip r:embed="rId2"/>
          <a:srcRect/>
          <a:stretch>
            <a:fillRect/>
          </a:stretch>
        </p:blipFill>
        <p:spPr bwMode="auto">
          <a:xfrm>
            <a:off x="4572000" y="3929066"/>
            <a:ext cx="3784693" cy="2643182"/>
          </a:xfrm>
          <a:prstGeom prst="rect">
            <a:avLst/>
          </a:prstGeom>
          <a:ln>
            <a:noFill/>
          </a:ln>
          <a:effectLst>
            <a:softEdge rad="112500"/>
          </a:effectLst>
        </p:spPr>
      </p:pic>
      <p:pic>
        <p:nvPicPr>
          <p:cNvPr id="9" name="Picture 2" descr="http://4.bp.blogspot.com/-HfiXTirg4i0/T71EgywqvyI/AAAAAAAAArQ/tJJN2RG4hDE/s1600/domingo.gif"/>
          <p:cNvPicPr>
            <a:picLocks noChangeAspect="1" noChangeArrowheads="1"/>
          </p:cNvPicPr>
          <p:nvPr/>
        </p:nvPicPr>
        <p:blipFill>
          <a:blip r:embed="rId3"/>
          <a:srcRect/>
          <a:stretch>
            <a:fillRect/>
          </a:stretch>
        </p:blipFill>
        <p:spPr bwMode="auto">
          <a:xfrm>
            <a:off x="142844" y="1595458"/>
            <a:ext cx="3962400" cy="4905376"/>
          </a:xfrm>
          <a:prstGeom prst="rect">
            <a:avLst/>
          </a:prstGeom>
          <a:ln>
            <a:noFill/>
          </a:ln>
          <a:effectLst>
            <a:softEdge rad="112500"/>
          </a:effectLst>
        </p:spPr>
      </p:pic>
      <p:pic>
        <p:nvPicPr>
          <p:cNvPr id="10" name="Picture 4" descr="http://www.dominicasorihuela.org/images/stories/sitio/escuditoveritas.png"/>
          <p:cNvPicPr>
            <a:picLocks noChangeAspect="1" noChangeArrowheads="1"/>
          </p:cNvPicPr>
          <p:nvPr/>
        </p:nvPicPr>
        <p:blipFill>
          <a:blip r:embed="rId4"/>
          <a:srcRect/>
          <a:stretch>
            <a:fillRect/>
          </a:stretch>
        </p:blipFill>
        <p:spPr bwMode="auto">
          <a:xfrm>
            <a:off x="71406" y="428604"/>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57158" y="428604"/>
            <a:ext cx="8319314" cy="1276194"/>
          </a:xfrm>
        </p:spPr>
        <p:txBody>
          <a:bodyPr>
            <a:normAutofit fontScale="90000"/>
          </a:bodyPr>
          <a:lstStyle/>
          <a:p>
            <a:r>
              <a:rPr lang="es-ES" dirty="0" smtClean="0">
                <a:latin typeface="Old English Text MT" pitchFamily="66" charset="0"/>
              </a:rPr>
              <a:t>Temario Propuesto durante la </a:t>
            </a:r>
            <a:br>
              <a:rPr lang="es-ES" dirty="0" smtClean="0">
                <a:latin typeface="Old English Text MT" pitchFamily="66" charset="0"/>
              </a:rPr>
            </a:br>
            <a:r>
              <a:rPr lang="es-ES" dirty="0" smtClean="0">
                <a:latin typeface="Old English Text MT" pitchFamily="66" charset="0"/>
              </a:rPr>
              <a:t>Etapa de Admisión</a:t>
            </a:r>
            <a:endParaRPr lang="es-VE" dirty="0">
              <a:latin typeface="Old English Text MT" pitchFamily="66" charset="0"/>
            </a:endParaRPr>
          </a:p>
        </p:txBody>
      </p:sp>
      <p:sp>
        <p:nvSpPr>
          <p:cNvPr id="5" name="4 Subtítulo"/>
          <p:cNvSpPr>
            <a:spLocks noGrp="1"/>
          </p:cNvSpPr>
          <p:nvPr>
            <p:ph type="subTitle" idx="1"/>
          </p:nvPr>
        </p:nvSpPr>
        <p:spPr>
          <a:xfrm>
            <a:off x="714348" y="1628800"/>
            <a:ext cx="4714908" cy="5040560"/>
          </a:xfrm>
        </p:spPr>
        <p:txBody>
          <a:bodyPr>
            <a:noAutofit/>
          </a:bodyPr>
          <a:lstStyle/>
          <a:p>
            <a:pPr marL="342900" lvl="0" indent="-342900" algn="l">
              <a:buFont typeface="+mj-lt"/>
              <a:buAutoNum type="arabicPeriod"/>
            </a:pPr>
            <a:r>
              <a:rPr lang="es-ES" sz="1600" dirty="0" smtClean="0">
                <a:latin typeface="Arial" pitchFamily="34" charset="0"/>
                <a:cs typeface="Arial" pitchFamily="34" charset="0"/>
              </a:rPr>
              <a:t>Jurisdicción de la Orden de Predicadores</a:t>
            </a:r>
          </a:p>
          <a:p>
            <a:pPr marL="342900" indent="-342900" algn="l">
              <a:buFont typeface="+mj-lt"/>
              <a:buAutoNum type="arabicPeriod"/>
            </a:pPr>
            <a:r>
              <a:rPr lang="es-ES" sz="1600" dirty="0" smtClean="0">
                <a:latin typeface="Arial" pitchFamily="34" charset="0"/>
                <a:cs typeface="Arial" pitchFamily="34" charset="0"/>
              </a:rPr>
              <a:t>Santo Domingo  de Guzmán y los laicos</a:t>
            </a:r>
          </a:p>
          <a:p>
            <a:pPr marL="342900" lvl="0" indent="-342900" algn="l">
              <a:buFont typeface="+mj-lt"/>
              <a:buAutoNum type="arabicPeriod"/>
            </a:pPr>
            <a:r>
              <a:rPr lang="es-ES" sz="1600" dirty="0" smtClean="0">
                <a:latin typeface="Arial" pitchFamily="34" charset="0"/>
                <a:cs typeface="Arial" pitchFamily="34" charset="0"/>
              </a:rPr>
              <a:t>La Orden de Predicadores y la Familia Dominicana</a:t>
            </a:r>
          </a:p>
          <a:p>
            <a:pPr marL="342900" lvl="0" indent="-342900" algn="l">
              <a:buFont typeface="+mj-lt"/>
              <a:buAutoNum type="arabicPeriod"/>
            </a:pPr>
            <a:r>
              <a:rPr lang="es-ES" sz="1600" dirty="0" smtClean="0">
                <a:latin typeface="Arial" pitchFamily="34" charset="0"/>
                <a:cs typeface="Arial" pitchFamily="34" charset="0"/>
              </a:rPr>
              <a:t>Historia de la Orden de Predicadores en Venezuela</a:t>
            </a:r>
          </a:p>
          <a:p>
            <a:pPr marL="342900" indent="-342900" algn="l">
              <a:buFont typeface="+mj-lt"/>
              <a:buAutoNum type="arabicPeriod"/>
            </a:pPr>
            <a:r>
              <a:rPr lang="es-ES" sz="1600" dirty="0" smtClean="0">
                <a:latin typeface="Arial" pitchFamily="34" charset="0"/>
                <a:cs typeface="Arial" pitchFamily="34" charset="0"/>
              </a:rPr>
              <a:t>Los Laicos Dominicos en Venezuela</a:t>
            </a:r>
          </a:p>
          <a:p>
            <a:pPr marL="342900" lvl="0" indent="-342900" algn="l">
              <a:buFont typeface="+mj-lt"/>
              <a:buAutoNum type="arabicPeriod"/>
            </a:pPr>
            <a:r>
              <a:rPr lang="es-ES" sz="1600" dirty="0" smtClean="0">
                <a:latin typeface="Arial" pitchFamily="34" charset="0"/>
                <a:cs typeface="Arial" pitchFamily="34" charset="0"/>
              </a:rPr>
              <a:t>Predicando desde nuestros espacios, el carisma dominicano y nuestra razón  de ser fundamental</a:t>
            </a:r>
          </a:p>
          <a:p>
            <a:pPr marL="342900" indent="-342900" algn="l">
              <a:buFont typeface="+mj-lt"/>
              <a:buAutoNum type="arabicPeriod"/>
            </a:pPr>
            <a:r>
              <a:rPr lang="es-ES" sz="1600" dirty="0">
                <a:latin typeface="Arial" pitchFamily="34" charset="0"/>
                <a:cs typeface="Arial" pitchFamily="34" charset="0"/>
              </a:rPr>
              <a:t>Los sincretismos, imaginario religioso popular y la religión política. Nuevas herejías a enfrentar.</a:t>
            </a:r>
          </a:p>
          <a:p>
            <a:pPr marL="342900" indent="-342900" algn="l">
              <a:buFont typeface="+mj-lt"/>
              <a:buAutoNum type="arabicPeriod"/>
            </a:pPr>
            <a:r>
              <a:rPr lang="es-ES" sz="1600" dirty="0">
                <a:latin typeface="Arial" pitchFamily="34" charset="0"/>
                <a:cs typeface="Arial" pitchFamily="34" charset="0"/>
              </a:rPr>
              <a:t>La oración como medio de comunicación y acción santificadora</a:t>
            </a:r>
          </a:p>
          <a:p>
            <a:pPr marL="342900" lvl="0" indent="-342900" algn="l">
              <a:buFont typeface="+mj-lt"/>
              <a:buAutoNum type="arabicPeriod"/>
            </a:pPr>
            <a:r>
              <a:rPr lang="es-ES" sz="1600" dirty="0" smtClean="0">
                <a:latin typeface="Arial" pitchFamily="34" charset="0"/>
                <a:cs typeface="Arial" pitchFamily="34" charset="0"/>
              </a:rPr>
              <a:t>Introducción al estudio de  la Biblia. Antiguo Testamento: Génesis, la alianza con Abraham, Moisés y el éxodo.</a:t>
            </a:r>
          </a:p>
          <a:p>
            <a:pPr marL="342900" lvl="0" indent="-342900" algn="l"/>
            <a:endParaRPr lang="es-ES" sz="1600" dirty="0" smtClean="0">
              <a:latin typeface="Arial" pitchFamily="34" charset="0"/>
              <a:cs typeface="Arial" pitchFamily="34" charset="0"/>
            </a:endParaRPr>
          </a:p>
          <a:p>
            <a:pPr marL="342900" indent="-342900" algn="l">
              <a:lnSpc>
                <a:spcPct val="120000"/>
              </a:lnSpc>
              <a:buFont typeface="+mj-lt"/>
              <a:buAutoNum type="arabicPeriod"/>
            </a:pPr>
            <a:endParaRPr lang="es-ES" sz="1600" dirty="0">
              <a:latin typeface="Arial" pitchFamily="34" charset="0"/>
              <a:cs typeface="Arial" pitchFamily="34" charset="0"/>
            </a:endParaRPr>
          </a:p>
        </p:txBody>
      </p:sp>
      <p:pic>
        <p:nvPicPr>
          <p:cNvPr id="24580" name="Picture 4" descr="http://2.bp.blogspot.com/-LzMJabRRJP8/Th4eyiLDEuI/AAAAAAAAAQM/TNPyBmewlF8/s320/fd.gif"/>
          <p:cNvPicPr>
            <a:picLocks noChangeAspect="1" noChangeArrowheads="1"/>
          </p:cNvPicPr>
          <p:nvPr/>
        </p:nvPicPr>
        <p:blipFill>
          <a:blip r:embed="rId3"/>
          <a:srcRect/>
          <a:stretch>
            <a:fillRect/>
          </a:stretch>
        </p:blipFill>
        <p:spPr bwMode="auto">
          <a:xfrm>
            <a:off x="5500694" y="1857364"/>
            <a:ext cx="3357586" cy="4733163"/>
          </a:xfrm>
          <a:prstGeom prst="rect">
            <a:avLst/>
          </a:prstGeom>
          <a:ln>
            <a:noFill/>
          </a:ln>
          <a:effectLst>
            <a:softEdge rad="112500"/>
          </a:effectLst>
        </p:spPr>
      </p:pic>
      <p:pic>
        <p:nvPicPr>
          <p:cNvPr id="8" name="Picture 4" descr="http://www.dominicasorihuela.org/images/stories/sitio/escuditoveritas.png"/>
          <p:cNvPicPr>
            <a:picLocks noChangeAspect="1" noChangeArrowheads="1"/>
          </p:cNvPicPr>
          <p:nvPr/>
        </p:nvPicPr>
        <p:blipFill>
          <a:blip r:embed="rId4"/>
          <a:srcRect/>
          <a:stretch>
            <a:fillRect/>
          </a:stretch>
        </p:blipFill>
        <p:spPr bwMode="auto">
          <a:xfrm>
            <a:off x="214282" y="428604"/>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643306" y="2000240"/>
            <a:ext cx="4572008" cy="4000528"/>
          </a:xfrm>
        </p:spPr>
        <p:txBody>
          <a:bodyPr>
            <a:normAutofit fontScale="92500" lnSpcReduction="20000"/>
          </a:bodyPr>
          <a:lstStyle/>
          <a:p>
            <a:pPr marL="342900" lvl="0" indent="-342900" algn="l">
              <a:buFont typeface="+mj-lt"/>
              <a:buAutoNum type="arabicPeriod" startAt="10"/>
            </a:pPr>
            <a:r>
              <a:rPr lang="es-ES" dirty="0" smtClean="0">
                <a:latin typeface="Arial" pitchFamily="34" charset="0"/>
                <a:cs typeface="Arial" pitchFamily="34" charset="0"/>
              </a:rPr>
              <a:t>Importancia de la Biblia para Santo Domingo y la Orden de Predicadores.</a:t>
            </a:r>
          </a:p>
          <a:p>
            <a:pPr marL="342900" lvl="0" indent="-342900" algn="l">
              <a:buFont typeface="+mj-lt"/>
              <a:buAutoNum type="arabicPeriod" startAt="10"/>
            </a:pPr>
            <a:r>
              <a:rPr lang="es-ES" dirty="0" smtClean="0">
                <a:latin typeface="Arial" pitchFamily="34" charset="0"/>
                <a:cs typeface="Arial" pitchFamily="34" charset="0"/>
              </a:rPr>
              <a:t>La oración en Santo Domingo y </a:t>
            </a:r>
            <a:r>
              <a:rPr lang="es-ES" dirty="0" smtClean="0">
                <a:latin typeface="Arial" pitchFamily="34" charset="0"/>
                <a:cs typeface="Arial" pitchFamily="34" charset="0"/>
              </a:rPr>
              <a:t> la mística en Santa </a:t>
            </a:r>
            <a:r>
              <a:rPr lang="es-ES" dirty="0" smtClean="0">
                <a:latin typeface="Arial" pitchFamily="34" charset="0"/>
                <a:cs typeface="Arial" pitchFamily="34" charset="0"/>
              </a:rPr>
              <a:t>Catalina de Siena</a:t>
            </a:r>
          </a:p>
          <a:p>
            <a:pPr marL="342900" lvl="0" indent="-342900" algn="l">
              <a:buFont typeface="+mj-lt"/>
              <a:buAutoNum type="arabicPeriod" startAt="10"/>
            </a:pPr>
            <a:r>
              <a:rPr lang="es-ES" dirty="0" smtClean="0">
                <a:latin typeface="Arial" pitchFamily="34" charset="0"/>
                <a:cs typeface="Arial" pitchFamily="34" charset="0"/>
              </a:rPr>
              <a:t>La santidad ¡una condición disponible para todos!</a:t>
            </a:r>
          </a:p>
          <a:p>
            <a:pPr marL="342900" lvl="0" indent="-342900" algn="l">
              <a:buFont typeface="+mj-lt"/>
              <a:buAutoNum type="arabicPeriod" startAt="10"/>
            </a:pPr>
            <a:r>
              <a:rPr lang="es-ES" dirty="0" smtClean="0">
                <a:latin typeface="Arial" pitchFamily="34" charset="0"/>
                <a:cs typeface="Arial" pitchFamily="34" charset="0"/>
              </a:rPr>
              <a:t>Conocer a Jesús: El Jesús histórico y el Jesús divino.</a:t>
            </a:r>
          </a:p>
          <a:p>
            <a:pPr marL="342900" lvl="0" indent="-342900" algn="l">
              <a:buFont typeface="+mj-lt"/>
              <a:buAutoNum type="arabicPeriod" startAt="10"/>
            </a:pPr>
            <a:r>
              <a:rPr lang="es-ES" dirty="0" smtClean="0">
                <a:latin typeface="Arial" pitchFamily="34" charset="0"/>
                <a:cs typeface="Arial" pitchFamily="34" charset="0"/>
              </a:rPr>
              <a:t>Los Dominicos, la justicia y la paz</a:t>
            </a:r>
          </a:p>
          <a:p>
            <a:pPr marL="342900" lvl="0" indent="-342900" algn="l">
              <a:buFont typeface="+mj-lt"/>
              <a:buAutoNum type="arabicPeriod" startAt="10"/>
            </a:pPr>
            <a:r>
              <a:rPr lang="es-ES" dirty="0" smtClean="0">
                <a:latin typeface="Arial" pitchFamily="34" charset="0"/>
                <a:cs typeface="Arial" pitchFamily="34" charset="0"/>
              </a:rPr>
              <a:t>El llamado de </a:t>
            </a:r>
            <a:r>
              <a:rPr lang="es-ES" dirty="0" smtClean="0">
                <a:latin typeface="Arial" pitchFamily="34" charset="0"/>
                <a:cs typeface="Arial" pitchFamily="34" charset="0"/>
              </a:rPr>
              <a:t>Dios y la vocación</a:t>
            </a:r>
            <a:endParaRPr lang="es-ES" dirty="0" smtClean="0">
              <a:latin typeface="Arial" pitchFamily="34" charset="0"/>
              <a:cs typeface="Arial" pitchFamily="34" charset="0"/>
            </a:endParaRPr>
          </a:p>
          <a:p>
            <a:pPr marL="342900" lvl="0" indent="-342900" algn="l">
              <a:buFont typeface="+mj-lt"/>
              <a:buAutoNum type="arabicPeriod" startAt="10"/>
            </a:pPr>
            <a:r>
              <a:rPr lang="es-ES" dirty="0" smtClean="0">
                <a:latin typeface="Arial" pitchFamily="34" charset="0"/>
                <a:cs typeface="Arial" pitchFamily="34" charset="0"/>
              </a:rPr>
              <a:t>El misterio Trinitario</a:t>
            </a:r>
          </a:p>
          <a:p>
            <a:pPr marL="342900" lvl="0" indent="-342900" algn="l">
              <a:buFont typeface="+mj-lt"/>
              <a:buAutoNum type="arabicPeriod" startAt="10"/>
            </a:pPr>
            <a:r>
              <a:rPr lang="es-ES" dirty="0" smtClean="0">
                <a:latin typeface="Arial" pitchFamily="34" charset="0"/>
                <a:cs typeface="Arial" pitchFamily="34" charset="0"/>
              </a:rPr>
              <a:t>María, patrocinadora   de la Orden de Predicadores</a:t>
            </a:r>
          </a:p>
          <a:p>
            <a:pPr marL="342900" lvl="0" indent="-342900" algn="l">
              <a:buFont typeface="+mj-lt"/>
              <a:buAutoNum type="arabicPeriod" startAt="10"/>
            </a:pPr>
            <a:r>
              <a:rPr lang="es-ES" dirty="0" smtClean="0">
                <a:latin typeface="Arial" pitchFamily="34" charset="0"/>
                <a:cs typeface="Arial" pitchFamily="34" charset="0"/>
              </a:rPr>
              <a:t>El Santo Rosario, arma de santificación del Dominico</a:t>
            </a:r>
          </a:p>
        </p:txBody>
      </p:sp>
      <p:sp>
        <p:nvSpPr>
          <p:cNvPr id="6" name="1 Título"/>
          <p:cNvSpPr txBox="1">
            <a:spLocks/>
          </p:cNvSpPr>
          <p:nvPr/>
        </p:nvSpPr>
        <p:spPr>
          <a:xfrm>
            <a:off x="357158" y="428604"/>
            <a:ext cx="8319314" cy="1276194"/>
          </a:xfrm>
          <a:prstGeom prst="rect">
            <a:avLst/>
          </a:prstGeom>
        </p:spPr>
        <p:txBody>
          <a:bodyPr vert="horz" lIns="91440" tIns="45720" rIns="91440" bIns="45720" rtlCol="0" anchor="b">
            <a:normAutofit fontScale="97500" lnSpcReduction="10000"/>
          </a:body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s-ES" sz="4500" b="0" i="0" u="none" strike="noStrike" kern="1200" cap="none" spc="0" normalizeH="0" baseline="0" noProof="0" dirty="0" smtClean="0">
                <a:ln>
                  <a:noFill/>
                </a:ln>
                <a:solidFill>
                  <a:schemeClr val="tx1"/>
                </a:solidFill>
                <a:effectLst/>
                <a:uLnTx/>
                <a:uFillTx/>
                <a:latin typeface="Old English Text MT" pitchFamily="66" charset="0"/>
                <a:ea typeface="+mj-ea"/>
                <a:cs typeface="+mj-cs"/>
              </a:rPr>
              <a:t>Temario Propuesto durante la </a:t>
            </a:r>
            <a:br>
              <a:rPr kumimoji="0" lang="es-ES" sz="4500" b="0" i="0" u="none" strike="noStrike" kern="1200" cap="none" spc="0" normalizeH="0" baseline="0" noProof="0" dirty="0" smtClean="0">
                <a:ln>
                  <a:noFill/>
                </a:ln>
                <a:solidFill>
                  <a:schemeClr val="tx1"/>
                </a:solidFill>
                <a:effectLst/>
                <a:uLnTx/>
                <a:uFillTx/>
                <a:latin typeface="Old English Text MT" pitchFamily="66" charset="0"/>
                <a:ea typeface="+mj-ea"/>
                <a:cs typeface="+mj-cs"/>
              </a:rPr>
            </a:br>
            <a:r>
              <a:rPr kumimoji="0" lang="es-ES" sz="4500" b="0" i="0" u="none" strike="noStrike" kern="1200" cap="none" spc="0" normalizeH="0" baseline="0" noProof="0" dirty="0" smtClean="0">
                <a:ln>
                  <a:noFill/>
                </a:ln>
                <a:solidFill>
                  <a:schemeClr val="tx1"/>
                </a:solidFill>
                <a:effectLst/>
                <a:uLnTx/>
                <a:uFillTx/>
                <a:latin typeface="Old English Text MT" pitchFamily="66" charset="0"/>
                <a:ea typeface="+mj-ea"/>
                <a:cs typeface="+mj-cs"/>
              </a:rPr>
              <a:t>Etapa de Admisión</a:t>
            </a:r>
            <a:endParaRPr kumimoji="0" lang="es-VE" sz="4500" b="0" i="0" u="none" strike="noStrike" kern="1200" cap="none" spc="0" normalizeH="0" baseline="0" noProof="0" dirty="0">
              <a:ln>
                <a:noFill/>
              </a:ln>
              <a:solidFill>
                <a:schemeClr val="tx1"/>
              </a:solidFill>
              <a:effectLst/>
              <a:uLnTx/>
              <a:uFillTx/>
              <a:latin typeface="Old English Text MT" pitchFamily="66" charset="0"/>
              <a:ea typeface="+mj-ea"/>
              <a:cs typeface="+mj-cs"/>
            </a:endParaRPr>
          </a:p>
        </p:txBody>
      </p:sp>
      <p:pic>
        <p:nvPicPr>
          <p:cNvPr id="23554" name="Picture 2" descr="http://1.bp.blogspot.com/-r6Vvzb--bSQ/TvzFCoQSE0I/AAAAAAAAAjU/kjaIENUJINQ/s400/2011.gif"/>
          <p:cNvPicPr>
            <a:picLocks noChangeAspect="1" noChangeArrowheads="1"/>
          </p:cNvPicPr>
          <p:nvPr/>
        </p:nvPicPr>
        <p:blipFill>
          <a:blip r:embed="rId2"/>
          <a:srcRect/>
          <a:stretch>
            <a:fillRect/>
          </a:stretch>
        </p:blipFill>
        <p:spPr bwMode="auto">
          <a:xfrm>
            <a:off x="285720" y="1928802"/>
            <a:ext cx="3409950" cy="3810000"/>
          </a:xfrm>
          <a:prstGeom prst="rect">
            <a:avLst/>
          </a:prstGeom>
          <a:ln>
            <a:noFill/>
          </a:ln>
          <a:effectLst>
            <a:softEdge rad="112500"/>
          </a:effectLst>
        </p:spPr>
      </p:pic>
      <p:pic>
        <p:nvPicPr>
          <p:cNvPr id="9" name="Picture 4" descr="http://www.dominicasorihuela.org/images/stories/sitio/escuditoveritas.png"/>
          <p:cNvPicPr>
            <a:picLocks noChangeAspect="1" noChangeArrowheads="1"/>
          </p:cNvPicPr>
          <p:nvPr/>
        </p:nvPicPr>
        <p:blipFill>
          <a:blip r:embed="rId3"/>
          <a:srcRect/>
          <a:stretch>
            <a:fillRect/>
          </a:stretch>
        </p:blipFill>
        <p:spPr bwMode="auto">
          <a:xfrm>
            <a:off x="8072462" y="5643578"/>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fontScale="90000"/>
          </a:bodyPr>
          <a:lstStyle/>
          <a:p>
            <a:r>
              <a:rPr lang="es-ES" dirty="0" smtClean="0">
                <a:latin typeface="Old English Text MT" pitchFamily="66" charset="0"/>
              </a:rPr>
              <a:t>Estrategias Metodológicas y Praxis</a:t>
            </a:r>
            <a:endParaRPr lang="es-VE" dirty="0">
              <a:latin typeface="Old English Text MT" pitchFamily="66" charset="0"/>
            </a:endParaRPr>
          </a:p>
        </p:txBody>
      </p:sp>
      <p:sp>
        <p:nvSpPr>
          <p:cNvPr id="5" name="4 Subtítulo"/>
          <p:cNvSpPr>
            <a:spLocks noGrp="1"/>
          </p:cNvSpPr>
          <p:nvPr>
            <p:ph type="subTitle" idx="1"/>
          </p:nvPr>
        </p:nvSpPr>
        <p:spPr>
          <a:xfrm>
            <a:off x="4929190" y="2000240"/>
            <a:ext cx="3714752" cy="4000528"/>
          </a:xfrm>
        </p:spPr>
        <p:txBody>
          <a:bodyPr>
            <a:normAutofit lnSpcReduction="10000"/>
          </a:bodyPr>
          <a:lstStyle/>
          <a:p>
            <a:pPr lvl="0" algn="l">
              <a:buFont typeface="Wingdings" pitchFamily="2" charset="2"/>
              <a:buChar char="Ø"/>
            </a:pPr>
            <a:r>
              <a:rPr lang="es-ES" dirty="0" smtClean="0">
                <a:latin typeface="Arial" pitchFamily="34" charset="0"/>
                <a:cs typeface="Arial" pitchFamily="34" charset="0"/>
              </a:rPr>
              <a:t>Sesiones presenciales con el asistente religioso/a  u otros facilitadores</a:t>
            </a:r>
          </a:p>
          <a:p>
            <a:pPr lvl="0" algn="l">
              <a:buFont typeface="Wingdings" pitchFamily="2" charset="2"/>
              <a:buChar char="Ø"/>
            </a:pPr>
            <a:r>
              <a:rPr lang="es-ES" dirty="0" smtClean="0">
                <a:latin typeface="Arial" pitchFamily="34" charset="0"/>
                <a:cs typeface="Arial" pitchFamily="34" charset="0"/>
              </a:rPr>
              <a:t>Lecturas recomendadas y discusiones dirigidas</a:t>
            </a:r>
          </a:p>
          <a:p>
            <a:pPr lvl="0" algn="l">
              <a:buFont typeface="Wingdings" pitchFamily="2" charset="2"/>
              <a:buChar char="Ø"/>
            </a:pPr>
            <a:r>
              <a:rPr lang="es-ES" dirty="0" smtClean="0">
                <a:latin typeface="Arial" pitchFamily="34" charset="0"/>
                <a:cs typeface="Arial" pitchFamily="34" charset="0"/>
              </a:rPr>
              <a:t>Video foro</a:t>
            </a:r>
          </a:p>
          <a:p>
            <a:pPr lvl="0" algn="l">
              <a:buFont typeface="Wingdings" pitchFamily="2" charset="2"/>
              <a:buChar char="Ø"/>
            </a:pPr>
            <a:r>
              <a:rPr lang="es-ES" dirty="0" smtClean="0">
                <a:latin typeface="Arial" pitchFamily="34" charset="0"/>
                <a:cs typeface="Arial" pitchFamily="34" charset="0"/>
              </a:rPr>
              <a:t>Ensayo reflexivo</a:t>
            </a:r>
          </a:p>
          <a:p>
            <a:pPr lvl="0" algn="l">
              <a:buFont typeface="Wingdings" pitchFamily="2" charset="2"/>
              <a:buChar char="Ø"/>
            </a:pPr>
            <a:r>
              <a:rPr lang="es-ES" dirty="0" smtClean="0">
                <a:latin typeface="Arial" pitchFamily="34" charset="0"/>
                <a:cs typeface="Arial" pitchFamily="34" charset="0"/>
              </a:rPr>
              <a:t>Exposiciones</a:t>
            </a:r>
          </a:p>
          <a:p>
            <a:pPr lvl="0" algn="l">
              <a:buFont typeface="Wingdings" pitchFamily="2" charset="2"/>
              <a:buChar char="Ø"/>
            </a:pPr>
            <a:r>
              <a:rPr lang="es-ES" dirty="0" smtClean="0">
                <a:latin typeface="Arial" pitchFamily="34" charset="0"/>
                <a:cs typeface="Arial" pitchFamily="34" charset="0"/>
              </a:rPr>
              <a:t>La liturgia de las horas</a:t>
            </a:r>
          </a:p>
          <a:p>
            <a:pPr lvl="0" algn="l">
              <a:buFont typeface="Wingdings" pitchFamily="2" charset="2"/>
              <a:buChar char="Ø"/>
            </a:pPr>
            <a:r>
              <a:rPr lang="es-ES" dirty="0" smtClean="0">
                <a:latin typeface="Arial" pitchFamily="34" charset="0"/>
                <a:cs typeface="Arial" pitchFamily="34" charset="0"/>
              </a:rPr>
              <a:t>Rezo del Santo Rosario</a:t>
            </a:r>
          </a:p>
          <a:p>
            <a:pPr lvl="0" algn="l">
              <a:buFont typeface="Wingdings" pitchFamily="2" charset="2"/>
              <a:buChar char="Ø"/>
            </a:pPr>
            <a:r>
              <a:rPr lang="es-ES" dirty="0" smtClean="0">
                <a:latin typeface="Arial" pitchFamily="34" charset="0"/>
                <a:cs typeface="Arial" pitchFamily="34" charset="0"/>
              </a:rPr>
              <a:t>La oración espontánea</a:t>
            </a:r>
          </a:p>
          <a:p>
            <a:pPr lvl="0" algn="l">
              <a:buFont typeface="Wingdings" pitchFamily="2" charset="2"/>
              <a:buChar char="Ø"/>
            </a:pPr>
            <a:r>
              <a:rPr lang="es-ES" dirty="0" smtClean="0">
                <a:latin typeface="Arial" pitchFamily="34" charset="0"/>
                <a:cs typeface="Arial" pitchFamily="34" charset="0"/>
              </a:rPr>
              <a:t>La oración contemplativa</a:t>
            </a:r>
          </a:p>
          <a:p>
            <a:pPr lvl="0" algn="l">
              <a:buFont typeface="Wingdings" pitchFamily="2" charset="2"/>
              <a:buChar char="Ø"/>
            </a:pPr>
            <a:r>
              <a:rPr lang="es-ES" dirty="0" smtClean="0">
                <a:latin typeface="Arial" pitchFamily="34" charset="0"/>
                <a:cs typeface="Arial" pitchFamily="34" charset="0"/>
              </a:rPr>
              <a:t>Práctica de predicación</a:t>
            </a:r>
          </a:p>
          <a:p>
            <a:pPr algn="l">
              <a:buFont typeface="Wingdings" pitchFamily="2" charset="2"/>
              <a:buChar char="Ø"/>
            </a:pPr>
            <a:endParaRPr lang="es-ES" dirty="0" smtClean="0">
              <a:latin typeface="Arial" pitchFamily="34" charset="0"/>
              <a:cs typeface="Arial" pitchFamily="34" charset="0"/>
            </a:endParaRPr>
          </a:p>
          <a:p>
            <a:pPr algn="l">
              <a:lnSpc>
                <a:spcPct val="120000"/>
              </a:lnSpc>
            </a:pPr>
            <a:endParaRPr lang="es-ES" dirty="0">
              <a:latin typeface="Arial" pitchFamily="34" charset="0"/>
              <a:cs typeface="Arial" pitchFamily="34" charset="0"/>
            </a:endParaRPr>
          </a:p>
        </p:txBody>
      </p:sp>
      <p:pic>
        <p:nvPicPr>
          <p:cNvPr id="22536" name="Picture 8" descr="http://www.conventosanesteban.es/kit_upload/image/Convento-San-Esteban/noticias/lukas.JPG"/>
          <p:cNvPicPr>
            <a:picLocks noChangeAspect="1" noChangeArrowheads="1"/>
          </p:cNvPicPr>
          <p:nvPr/>
        </p:nvPicPr>
        <p:blipFill>
          <a:blip r:embed="rId2"/>
          <a:srcRect/>
          <a:stretch>
            <a:fillRect/>
          </a:stretch>
        </p:blipFill>
        <p:spPr bwMode="auto">
          <a:xfrm>
            <a:off x="404784" y="2071678"/>
            <a:ext cx="4476782" cy="3357586"/>
          </a:xfrm>
          <a:prstGeom prst="rect">
            <a:avLst/>
          </a:prstGeom>
          <a:noFill/>
        </p:spPr>
      </p:pic>
      <p:pic>
        <p:nvPicPr>
          <p:cNvPr id="9" name="Picture 4" descr="http://www.dominicasorihuela.org/images/stories/sitio/escuditoveritas.png"/>
          <p:cNvPicPr>
            <a:picLocks noChangeAspect="1" noChangeArrowheads="1"/>
          </p:cNvPicPr>
          <p:nvPr/>
        </p:nvPicPr>
        <p:blipFill>
          <a:blip r:embed="rId3"/>
          <a:srcRect/>
          <a:stretch>
            <a:fillRect/>
          </a:stretch>
        </p:blipFill>
        <p:spPr bwMode="auto">
          <a:xfrm>
            <a:off x="8143900" y="5643578"/>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fontScale="90000"/>
          </a:bodyPr>
          <a:lstStyle/>
          <a:p>
            <a:r>
              <a:rPr lang="es-ES" dirty="0" smtClean="0">
                <a:latin typeface="Old English Text MT" pitchFamily="66" charset="0"/>
              </a:rPr>
              <a:t>Etapa de Profesión Temporal </a:t>
            </a:r>
            <a:br>
              <a:rPr lang="es-ES" dirty="0" smtClean="0">
                <a:latin typeface="Old English Text MT" pitchFamily="66" charset="0"/>
              </a:rPr>
            </a:br>
            <a:r>
              <a:rPr lang="es-ES" dirty="0" smtClean="0">
                <a:latin typeface="Old English Text MT" pitchFamily="66" charset="0"/>
              </a:rPr>
              <a:t>(3 Años con renovación anual)</a:t>
            </a:r>
            <a:endParaRPr lang="es-VE" dirty="0">
              <a:latin typeface="Old English Text MT" pitchFamily="66" charset="0"/>
            </a:endParaRPr>
          </a:p>
        </p:txBody>
      </p:sp>
      <p:sp>
        <p:nvSpPr>
          <p:cNvPr id="5" name="4 Subtítulo"/>
          <p:cNvSpPr>
            <a:spLocks noGrp="1"/>
          </p:cNvSpPr>
          <p:nvPr>
            <p:ph type="subTitle" idx="1"/>
          </p:nvPr>
        </p:nvSpPr>
        <p:spPr>
          <a:xfrm>
            <a:off x="4929190" y="1857364"/>
            <a:ext cx="3786214" cy="4714908"/>
          </a:xfrm>
        </p:spPr>
        <p:txBody>
          <a:bodyPr>
            <a:noAutofit/>
          </a:bodyPr>
          <a:lstStyle/>
          <a:p>
            <a:pPr algn="just">
              <a:lnSpc>
                <a:spcPct val="110000"/>
              </a:lnSpc>
            </a:pPr>
            <a:r>
              <a:rPr lang="es-ES" sz="1600" dirty="0" smtClean="0">
                <a:latin typeface="Arial" pitchFamily="34" charset="0"/>
                <a:cs typeface="Arial" pitchFamily="34" charset="0"/>
              </a:rPr>
              <a:t>En esta nueva fase ya existe  un contacto e identificación con la Orden de Predicadores a través de la vivencia diaria y la praxis del carisma dominicano.  Se continúa la formación por medio de sesiones académicas, encuentros, retiros y otras experiencias y estrategias metodológicas.  Al llegar a esta etapa debe existir un conocimiento del calendario litúrgico, asistir diariamente en la medida de lo posible a la celebración de la Eucaristía, rezar el rosario diariamente. Adquirir el hábito del rezo personal o en comunidad de la liturgia de las horas. Conocer la historia del Santo Rosario, el significado de la Misa, entre otros temas. </a:t>
            </a:r>
          </a:p>
          <a:p>
            <a:pPr algn="just">
              <a:lnSpc>
                <a:spcPct val="110000"/>
              </a:lnSpc>
            </a:pPr>
            <a:endParaRPr lang="es-ES" sz="1600" dirty="0" smtClean="0">
              <a:latin typeface="Arial" pitchFamily="34" charset="0"/>
              <a:cs typeface="Arial" pitchFamily="34" charset="0"/>
            </a:endParaRPr>
          </a:p>
          <a:p>
            <a:pPr algn="just">
              <a:lnSpc>
                <a:spcPct val="110000"/>
              </a:lnSpc>
              <a:buFont typeface="Arial" pitchFamily="34" charset="0"/>
              <a:buChar char="•"/>
            </a:pPr>
            <a:endParaRPr lang="es-ES" sz="1600" dirty="0">
              <a:latin typeface="Arial" pitchFamily="34" charset="0"/>
              <a:cs typeface="Arial" pitchFamily="34" charset="0"/>
            </a:endParaRPr>
          </a:p>
        </p:txBody>
      </p:sp>
      <p:pic>
        <p:nvPicPr>
          <p:cNvPr id="6" name="Picture 4" descr="http://www.dominicasorihuela.org/images/stories/sitio/escuditoveritas.png"/>
          <p:cNvPicPr>
            <a:picLocks noChangeAspect="1" noChangeArrowheads="1"/>
          </p:cNvPicPr>
          <p:nvPr/>
        </p:nvPicPr>
        <p:blipFill>
          <a:blip r:embed="rId2"/>
          <a:srcRect/>
          <a:stretch>
            <a:fillRect/>
          </a:stretch>
        </p:blipFill>
        <p:spPr bwMode="auto">
          <a:xfrm>
            <a:off x="214282" y="642918"/>
            <a:ext cx="673557" cy="857256"/>
          </a:xfrm>
          <a:prstGeom prst="rect">
            <a:avLst/>
          </a:prstGeom>
          <a:noFill/>
        </p:spPr>
      </p:pic>
      <p:pic>
        <p:nvPicPr>
          <p:cNvPr id="1026" name="Picture 2"/>
          <p:cNvPicPr>
            <a:picLocks noChangeAspect="1" noChangeArrowheads="1"/>
          </p:cNvPicPr>
          <p:nvPr/>
        </p:nvPicPr>
        <p:blipFill>
          <a:blip r:embed="rId3"/>
          <a:srcRect/>
          <a:stretch>
            <a:fillRect/>
          </a:stretch>
        </p:blipFill>
        <p:spPr bwMode="auto">
          <a:xfrm>
            <a:off x="2883744" y="4071942"/>
            <a:ext cx="1759694" cy="2643206"/>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71406" y="2000240"/>
            <a:ext cx="2714644" cy="4077621"/>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a:srcRect/>
          <a:stretch>
            <a:fillRect/>
          </a:stretch>
        </p:blipFill>
        <p:spPr bwMode="auto">
          <a:xfrm>
            <a:off x="2857489" y="1428736"/>
            <a:ext cx="1785949" cy="257534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fontScale="90000"/>
          </a:bodyPr>
          <a:lstStyle/>
          <a:p>
            <a:r>
              <a:rPr lang="es-ES" dirty="0" smtClean="0">
                <a:latin typeface="Old English Text MT" pitchFamily="66" charset="0"/>
              </a:rPr>
              <a:t>Temario propuesto para la </a:t>
            </a:r>
            <a:br>
              <a:rPr lang="es-ES" dirty="0" smtClean="0">
                <a:latin typeface="Old English Text MT" pitchFamily="66" charset="0"/>
              </a:rPr>
            </a:br>
            <a:r>
              <a:rPr lang="es-ES" dirty="0" smtClean="0">
                <a:latin typeface="Old English Text MT" pitchFamily="66" charset="0"/>
              </a:rPr>
              <a:t>Etapa de Profesión Temporal</a:t>
            </a:r>
            <a:endParaRPr lang="es-VE" dirty="0">
              <a:latin typeface="Old English Text MT" pitchFamily="66" charset="0"/>
            </a:endParaRPr>
          </a:p>
        </p:txBody>
      </p:sp>
      <p:pic>
        <p:nvPicPr>
          <p:cNvPr id="32770" name="Picture 2" descr="http://3.bp.blogspot.com/-j7mNYoOEdVs/Tqn-FOdll9I/AAAAAAAAAZU/4dY3zxFs3aI/s640/luz-esperanza.gif"/>
          <p:cNvPicPr>
            <a:picLocks noChangeAspect="1" noChangeArrowheads="1"/>
          </p:cNvPicPr>
          <p:nvPr/>
        </p:nvPicPr>
        <p:blipFill>
          <a:blip r:embed="rId2"/>
          <a:srcRect/>
          <a:stretch>
            <a:fillRect/>
          </a:stretch>
        </p:blipFill>
        <p:spPr bwMode="auto">
          <a:xfrm>
            <a:off x="785786" y="1571612"/>
            <a:ext cx="3571900" cy="4905191"/>
          </a:xfrm>
          <a:prstGeom prst="rect">
            <a:avLst/>
          </a:prstGeom>
          <a:ln>
            <a:noFill/>
          </a:ln>
          <a:effectLst>
            <a:softEdge rad="112500"/>
          </a:effectLst>
        </p:spPr>
      </p:pic>
      <p:pic>
        <p:nvPicPr>
          <p:cNvPr id="6" name="Picture 4" descr="http://www.dominicasorihuela.org/images/stories/sitio/escuditoveritas.png"/>
          <p:cNvPicPr>
            <a:picLocks noChangeAspect="1" noChangeArrowheads="1"/>
          </p:cNvPicPr>
          <p:nvPr/>
        </p:nvPicPr>
        <p:blipFill>
          <a:blip r:embed="rId3"/>
          <a:srcRect/>
          <a:stretch>
            <a:fillRect/>
          </a:stretch>
        </p:blipFill>
        <p:spPr bwMode="auto">
          <a:xfrm>
            <a:off x="500034" y="500042"/>
            <a:ext cx="673557" cy="857256"/>
          </a:xfrm>
          <a:prstGeom prst="rect">
            <a:avLst/>
          </a:prstGeom>
          <a:noFill/>
        </p:spPr>
      </p:pic>
      <p:sp>
        <p:nvSpPr>
          <p:cNvPr id="8" name="4 Subtítulo"/>
          <p:cNvSpPr>
            <a:spLocks noGrp="1"/>
          </p:cNvSpPr>
          <p:nvPr>
            <p:ph type="subTitle" idx="1"/>
          </p:nvPr>
        </p:nvSpPr>
        <p:spPr>
          <a:xfrm>
            <a:off x="4714876" y="1857364"/>
            <a:ext cx="3929066" cy="4357718"/>
          </a:xfrm>
        </p:spPr>
        <p:txBody>
          <a:bodyPr>
            <a:normAutofit fontScale="85000" lnSpcReduction="10000"/>
          </a:bodyPr>
          <a:lstStyle/>
          <a:p>
            <a:pPr marL="342900" lvl="0" indent="-342900" algn="l">
              <a:buFont typeface="+mj-lt"/>
              <a:buAutoNum type="arabicPeriod"/>
            </a:pPr>
            <a:r>
              <a:rPr lang="es-ES" dirty="0" smtClean="0">
                <a:latin typeface="Arial" pitchFamily="34" charset="0"/>
                <a:cs typeface="Arial" pitchFamily="34" charset="0"/>
              </a:rPr>
              <a:t>Primeros años de la Orden de Predicadores</a:t>
            </a:r>
          </a:p>
          <a:p>
            <a:pPr marL="342900" lvl="0" indent="-342900" algn="l">
              <a:buFont typeface="+mj-lt"/>
              <a:buAutoNum type="arabicPeriod"/>
            </a:pPr>
            <a:r>
              <a:rPr lang="es-ES" dirty="0" smtClean="0">
                <a:latin typeface="Arial" pitchFamily="34" charset="0"/>
                <a:cs typeface="Arial" pitchFamily="34" charset="0"/>
              </a:rPr>
              <a:t>Santa Rosa de Lima, primera flor de santidad en América</a:t>
            </a:r>
          </a:p>
          <a:p>
            <a:pPr marL="342900" lvl="0" indent="-342900" algn="l">
              <a:buFont typeface="+mj-lt"/>
              <a:buAutoNum type="arabicPeriod"/>
            </a:pPr>
            <a:r>
              <a:rPr lang="es-ES" dirty="0" smtClean="0">
                <a:latin typeface="Arial" pitchFamily="34" charset="0"/>
                <a:cs typeface="Arial" pitchFamily="34" charset="0"/>
              </a:rPr>
              <a:t>San Martín de Porres y  San Juan Macías</a:t>
            </a:r>
          </a:p>
          <a:p>
            <a:pPr marL="342900" lvl="0" indent="-342900" algn="l">
              <a:buFont typeface="+mj-lt"/>
              <a:buAutoNum type="arabicPeriod"/>
            </a:pPr>
            <a:r>
              <a:rPr lang="es-ES" dirty="0" smtClean="0">
                <a:latin typeface="Arial" pitchFamily="34" charset="0"/>
                <a:cs typeface="Arial" pitchFamily="34" charset="0"/>
              </a:rPr>
              <a:t>Exhortaciones Apostólicas: </a:t>
            </a:r>
            <a:r>
              <a:rPr lang="es-ES" dirty="0" err="1" smtClean="0">
                <a:latin typeface="Arial" pitchFamily="34" charset="0"/>
                <a:cs typeface="Arial" pitchFamily="34" charset="0"/>
              </a:rPr>
              <a:t>Evangellii</a:t>
            </a:r>
            <a:r>
              <a:rPr lang="es-ES" dirty="0" smtClean="0">
                <a:latin typeface="Arial" pitchFamily="34" charset="0"/>
                <a:cs typeface="Arial" pitchFamily="34" charset="0"/>
              </a:rPr>
              <a:t> </a:t>
            </a:r>
            <a:r>
              <a:rPr lang="es-ES" dirty="0" err="1" smtClean="0">
                <a:latin typeface="Arial" pitchFamily="34" charset="0"/>
                <a:cs typeface="Arial" pitchFamily="34" charset="0"/>
              </a:rPr>
              <a:t>Nuntiandi</a:t>
            </a:r>
            <a:r>
              <a:rPr lang="es-ES" dirty="0" smtClean="0">
                <a:latin typeface="Arial" pitchFamily="34" charset="0"/>
                <a:cs typeface="Arial" pitchFamily="34" charset="0"/>
              </a:rPr>
              <a:t>, Papa Pablo VI y Christi </a:t>
            </a:r>
            <a:r>
              <a:rPr lang="es-ES" dirty="0" err="1" smtClean="0">
                <a:latin typeface="Arial" pitchFamily="34" charset="0"/>
                <a:cs typeface="Arial" pitchFamily="34" charset="0"/>
              </a:rPr>
              <a:t>Fideles</a:t>
            </a:r>
            <a:r>
              <a:rPr lang="es-ES" dirty="0" smtClean="0">
                <a:latin typeface="Arial" pitchFamily="34" charset="0"/>
                <a:cs typeface="Arial" pitchFamily="34" charset="0"/>
              </a:rPr>
              <a:t> </a:t>
            </a:r>
            <a:r>
              <a:rPr lang="es-ES" dirty="0" err="1" smtClean="0">
                <a:latin typeface="Arial" pitchFamily="34" charset="0"/>
                <a:cs typeface="Arial" pitchFamily="34" charset="0"/>
              </a:rPr>
              <a:t>Laici</a:t>
            </a:r>
            <a:r>
              <a:rPr lang="es-ES" dirty="0" smtClean="0">
                <a:latin typeface="Arial" pitchFamily="34" charset="0"/>
                <a:cs typeface="Arial" pitchFamily="34" charset="0"/>
              </a:rPr>
              <a:t>, Papa Juan Pablo II</a:t>
            </a:r>
          </a:p>
          <a:p>
            <a:pPr marL="342900" indent="-342900" algn="l">
              <a:buFont typeface="+mj-lt"/>
              <a:buAutoNum type="arabicPeriod"/>
            </a:pPr>
            <a:r>
              <a:rPr lang="es-ES" dirty="0">
                <a:latin typeface="Arial" pitchFamily="34" charset="0"/>
                <a:cs typeface="Arial" pitchFamily="34" charset="0"/>
              </a:rPr>
              <a:t>Concilio Vaticano II:  Lumen Gentium</a:t>
            </a:r>
          </a:p>
          <a:p>
            <a:pPr marL="342900" lvl="0" indent="-342900" algn="l">
              <a:buFont typeface="+mj-lt"/>
              <a:buAutoNum type="arabicPeriod"/>
            </a:pPr>
            <a:r>
              <a:rPr lang="es-ES" dirty="0" smtClean="0">
                <a:latin typeface="Arial" pitchFamily="34" charset="0"/>
                <a:cs typeface="Arial" pitchFamily="34" charset="0"/>
              </a:rPr>
              <a:t>Antiguo Testamento: La redención y el Mesías, Judaísmo: la religión de la Ley, los sabios, la resurrección y el más allá.</a:t>
            </a:r>
          </a:p>
          <a:p>
            <a:pPr marL="342900" lvl="0" indent="-342900" algn="l">
              <a:buFont typeface="+mj-lt"/>
              <a:buAutoNum type="arabicPeriod"/>
            </a:pPr>
            <a:r>
              <a:rPr lang="es-ES" dirty="0" smtClean="0">
                <a:latin typeface="Arial" pitchFamily="34" charset="0"/>
                <a:cs typeface="Arial" pitchFamily="34" charset="0"/>
              </a:rPr>
              <a:t>Introducción al Nuevo Testamento: Evangelios sinópticos Marcos, Mateo y Lucas. </a:t>
            </a:r>
          </a:p>
          <a:p>
            <a:pPr marL="342900" lvl="0" indent="-342900" algn="l">
              <a:buFont typeface="+mj-lt"/>
              <a:buAutoNum type="arabicPeriod"/>
            </a:pPr>
            <a:r>
              <a:rPr lang="es-ES" dirty="0" smtClean="0">
                <a:latin typeface="Arial" pitchFamily="34" charset="0"/>
                <a:cs typeface="Arial" pitchFamily="34" charset="0"/>
              </a:rPr>
              <a:t>Sacramentos y sacramentales</a:t>
            </a:r>
          </a:p>
          <a:p>
            <a:pPr marL="342900" lvl="0" indent="-342900" algn="l">
              <a:buFont typeface="+mj-lt"/>
              <a:buAutoNum type="arabicPeriod"/>
            </a:pPr>
            <a:r>
              <a:rPr lang="es-ES" dirty="0" smtClean="0">
                <a:latin typeface="Arial" pitchFamily="34" charset="0"/>
                <a:cs typeface="Arial" pitchFamily="34" charset="0"/>
              </a:rPr>
              <a:t>La Gracia, Don gratuito de Dios</a:t>
            </a:r>
          </a:p>
          <a:p>
            <a:pPr marL="342900" lvl="0" indent="-342900" algn="l">
              <a:buFont typeface="+mj-lt"/>
              <a:buAutoNum type="arabicPeriod"/>
            </a:pPr>
            <a:endParaRPr lang="es-ES" dirty="0" smtClean="0">
              <a:latin typeface="Arial" pitchFamily="34" charset="0"/>
              <a:cs typeface="Arial" pitchFamily="34" charset="0"/>
            </a:endParaRPr>
          </a:p>
          <a:p>
            <a:pPr marL="342900" indent="-342900" algn="l">
              <a:buFont typeface="+mj-lt"/>
              <a:buAutoNum type="arabicPeriod"/>
            </a:pPr>
            <a:endParaRPr lang="es-ES" dirty="0" smtClean="0">
              <a:latin typeface="Arial" pitchFamily="34" charset="0"/>
              <a:cs typeface="Arial" pitchFamily="34" charset="0"/>
            </a:endParaRPr>
          </a:p>
          <a:p>
            <a:pPr marL="342900" indent="-342900" algn="l">
              <a:lnSpc>
                <a:spcPct val="120000"/>
              </a:lnSpc>
              <a:buFont typeface="+mj-lt"/>
              <a:buAutoNum type="arabicPeriod"/>
            </a:pPr>
            <a:endParaRPr lang="es-ES" dirty="0">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fontScale="90000"/>
          </a:bodyPr>
          <a:lstStyle/>
          <a:p>
            <a:r>
              <a:rPr lang="es-ES" dirty="0" smtClean="0">
                <a:latin typeface="Old English Text MT" pitchFamily="66" charset="0"/>
              </a:rPr>
              <a:t>Temario propuesto para la </a:t>
            </a:r>
            <a:br>
              <a:rPr lang="es-ES" dirty="0" smtClean="0">
                <a:latin typeface="Old English Text MT" pitchFamily="66" charset="0"/>
              </a:rPr>
            </a:br>
            <a:r>
              <a:rPr lang="es-ES" dirty="0" smtClean="0">
                <a:latin typeface="Old English Text MT" pitchFamily="66" charset="0"/>
              </a:rPr>
              <a:t>Etapa de Profesión Temporal</a:t>
            </a:r>
            <a:endParaRPr lang="es-VE" dirty="0">
              <a:latin typeface="Old English Text MT" pitchFamily="66" charset="0"/>
            </a:endParaRPr>
          </a:p>
        </p:txBody>
      </p:sp>
      <p:pic>
        <p:nvPicPr>
          <p:cNvPr id="34818" name="Picture 2" descr="http://2.bp.blogspot.com/-T3VgNjiuObQ/TqXggHsEtwI/AAAAAAAAAY8/bhjwJky6VNk/s1600/jes%25C3%25BAs-y-m...gif"/>
          <p:cNvPicPr>
            <a:picLocks noChangeAspect="1" noChangeArrowheads="1"/>
          </p:cNvPicPr>
          <p:nvPr/>
        </p:nvPicPr>
        <p:blipFill>
          <a:blip r:embed="rId2"/>
          <a:srcRect/>
          <a:stretch>
            <a:fillRect/>
          </a:stretch>
        </p:blipFill>
        <p:spPr bwMode="auto">
          <a:xfrm>
            <a:off x="714348" y="1428736"/>
            <a:ext cx="3670171" cy="4929222"/>
          </a:xfrm>
          <a:prstGeom prst="rect">
            <a:avLst/>
          </a:prstGeom>
          <a:ln>
            <a:noFill/>
          </a:ln>
          <a:effectLst>
            <a:softEdge rad="112500"/>
          </a:effectLst>
        </p:spPr>
      </p:pic>
      <p:pic>
        <p:nvPicPr>
          <p:cNvPr id="6" name="Picture 4" descr="http://www.dominicasorihuela.org/images/stories/sitio/escuditoveritas.png"/>
          <p:cNvPicPr>
            <a:picLocks noChangeAspect="1" noChangeArrowheads="1"/>
          </p:cNvPicPr>
          <p:nvPr/>
        </p:nvPicPr>
        <p:blipFill>
          <a:blip r:embed="rId3"/>
          <a:srcRect/>
          <a:stretch>
            <a:fillRect/>
          </a:stretch>
        </p:blipFill>
        <p:spPr bwMode="auto">
          <a:xfrm>
            <a:off x="500034" y="428604"/>
            <a:ext cx="673557" cy="857256"/>
          </a:xfrm>
          <a:prstGeom prst="rect">
            <a:avLst/>
          </a:prstGeom>
          <a:noFill/>
        </p:spPr>
      </p:pic>
      <p:sp>
        <p:nvSpPr>
          <p:cNvPr id="8" name="4 Subtítulo"/>
          <p:cNvSpPr txBox="1">
            <a:spLocks/>
          </p:cNvSpPr>
          <p:nvPr/>
        </p:nvSpPr>
        <p:spPr>
          <a:xfrm>
            <a:off x="4724400" y="1866888"/>
            <a:ext cx="4071942" cy="4500594"/>
          </a:xfrm>
          <a:prstGeom prst="rect">
            <a:avLst/>
          </a:prstGeom>
        </p:spPr>
        <p:txBody>
          <a:bodyPr vert="horz" lIns="91440" tIns="45720" rIns="91440" bIns="45720" rtlCol="0">
            <a:normAutofit fontScale="85000" lnSpcReduction="2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342900" indent="-342900" algn="l">
              <a:buFont typeface="+mj-lt"/>
              <a:buAutoNum type="arabicPeriod" startAt="10"/>
            </a:pPr>
            <a:r>
              <a:rPr lang="es-ES" dirty="0" smtClean="0">
                <a:latin typeface="Arial" pitchFamily="34" charset="0"/>
                <a:cs typeface="Arial" pitchFamily="34" charset="0"/>
              </a:rPr>
              <a:t>La Eucaristía, centro de nuestras vidas</a:t>
            </a:r>
          </a:p>
          <a:p>
            <a:pPr marL="342900" indent="-342900" algn="l">
              <a:buFont typeface="+mj-lt"/>
              <a:buAutoNum type="arabicPeriod" startAt="10"/>
            </a:pPr>
            <a:r>
              <a:rPr lang="es-ES" dirty="0" smtClean="0">
                <a:latin typeface="Arial" pitchFamily="34" charset="0"/>
                <a:cs typeface="Arial" pitchFamily="34" charset="0"/>
              </a:rPr>
              <a:t>La Liturgia, definición y aspectos prácticos ¿Qué ocurre en la Misa?</a:t>
            </a:r>
          </a:p>
          <a:p>
            <a:pPr marL="342900" indent="-342900" algn="l">
              <a:buFont typeface="+mj-lt"/>
              <a:buAutoNum type="arabicPeriod" startAt="10"/>
            </a:pPr>
            <a:r>
              <a:rPr lang="es-ES" dirty="0" smtClean="0">
                <a:latin typeface="Arial" pitchFamily="34" charset="0"/>
                <a:cs typeface="Arial" pitchFamily="34" charset="0"/>
              </a:rPr>
              <a:t>El Laico Dominico, vocación y misión ¿Por qué soy  y qué se siente ser predicador?</a:t>
            </a:r>
          </a:p>
          <a:p>
            <a:pPr marL="342900" indent="-342900" algn="l">
              <a:buFont typeface="+mj-lt"/>
              <a:buAutoNum type="arabicPeriod" startAt="10"/>
            </a:pPr>
            <a:r>
              <a:rPr lang="es-ES" dirty="0" smtClean="0">
                <a:latin typeface="Arial" pitchFamily="34" charset="0"/>
                <a:cs typeface="Arial" pitchFamily="34" charset="0"/>
              </a:rPr>
              <a:t>La fe adulta y la fe infantil</a:t>
            </a:r>
          </a:p>
          <a:p>
            <a:pPr marL="342900" indent="-342900" algn="l">
              <a:buFont typeface="+mj-lt"/>
              <a:buAutoNum type="arabicPeriod" startAt="10"/>
            </a:pPr>
            <a:r>
              <a:rPr lang="es-ES" dirty="0" smtClean="0">
                <a:latin typeface="Arial" pitchFamily="34" charset="0"/>
                <a:cs typeface="Arial" pitchFamily="34" charset="0"/>
              </a:rPr>
              <a:t>La revelación y el misterio de la encarnación</a:t>
            </a:r>
          </a:p>
          <a:p>
            <a:pPr marL="342900" indent="-342900" algn="l">
              <a:buFont typeface="+mj-lt"/>
              <a:buAutoNum type="arabicPeriod" startAt="10"/>
            </a:pPr>
            <a:r>
              <a:rPr lang="es-ES" dirty="0" smtClean="0">
                <a:latin typeface="Arial" pitchFamily="34" charset="0"/>
                <a:cs typeface="Arial" pitchFamily="34" charset="0"/>
              </a:rPr>
              <a:t> Principios Básicos de Moral Fundamental</a:t>
            </a:r>
          </a:p>
          <a:p>
            <a:pPr marL="342900" indent="-342900" algn="l">
              <a:buFont typeface="+mj-lt"/>
              <a:buAutoNum type="arabicPeriod" startAt="10"/>
            </a:pPr>
            <a:r>
              <a:rPr lang="es-ES" dirty="0" smtClean="0">
                <a:latin typeface="Arial" pitchFamily="34" charset="0"/>
                <a:cs typeface="Arial" pitchFamily="34" charset="0"/>
              </a:rPr>
              <a:t> Documentos de Puebla y Medellín</a:t>
            </a:r>
          </a:p>
          <a:p>
            <a:pPr marL="342900" indent="-342900" algn="l">
              <a:buFont typeface="+mj-lt"/>
              <a:buAutoNum type="arabicPeriod" startAt="10"/>
            </a:pPr>
            <a:r>
              <a:rPr lang="es-ES" dirty="0" smtClean="0">
                <a:latin typeface="Arial" pitchFamily="34" charset="0"/>
                <a:cs typeface="Arial" pitchFamily="34" charset="0"/>
              </a:rPr>
              <a:t>Constitución Dogmática de la Iglesia (Concilio Vaticano II-</a:t>
            </a:r>
            <a:r>
              <a:rPr lang="es-ES" dirty="0" err="1" smtClean="0">
                <a:latin typeface="Arial" pitchFamily="34" charset="0"/>
                <a:cs typeface="Arial" pitchFamily="34" charset="0"/>
              </a:rPr>
              <a:t>Gaudium</a:t>
            </a:r>
            <a:r>
              <a:rPr lang="es-ES" dirty="0" smtClean="0">
                <a:latin typeface="Arial" pitchFamily="34" charset="0"/>
                <a:cs typeface="Arial" pitchFamily="34" charset="0"/>
              </a:rPr>
              <a:t> et </a:t>
            </a:r>
            <a:r>
              <a:rPr lang="es-ES" dirty="0" err="1" smtClean="0">
                <a:latin typeface="Arial" pitchFamily="34" charset="0"/>
                <a:cs typeface="Arial" pitchFamily="34" charset="0"/>
              </a:rPr>
              <a:t>spes</a:t>
            </a:r>
            <a:r>
              <a:rPr lang="es-ES" dirty="0" smtClean="0">
                <a:latin typeface="Arial" pitchFamily="34" charset="0"/>
                <a:cs typeface="Arial" pitchFamily="34" charset="0"/>
              </a:rPr>
              <a:t>)</a:t>
            </a:r>
          </a:p>
          <a:p>
            <a:pPr marL="342900" indent="-342900" algn="l">
              <a:buFont typeface="+mj-lt"/>
              <a:buAutoNum type="arabicPeriod" startAt="10"/>
            </a:pPr>
            <a:r>
              <a:rPr lang="es-ES" dirty="0" smtClean="0">
                <a:latin typeface="Arial" pitchFamily="34" charset="0"/>
                <a:cs typeface="Arial" pitchFamily="34" charset="0"/>
              </a:rPr>
              <a:t>Historia de la Provincia </a:t>
            </a:r>
            <a:r>
              <a:rPr lang="es-ES" smtClean="0">
                <a:latin typeface="Arial" pitchFamily="34" charset="0"/>
                <a:cs typeface="Arial" pitchFamily="34" charset="0"/>
              </a:rPr>
              <a:t>del Rosario</a:t>
            </a:r>
            <a:endParaRPr lang="es-ES" dirty="0" smtClean="0">
              <a:latin typeface="Arial" pitchFamily="34" charset="0"/>
              <a:cs typeface="Arial" pitchFamily="34" charset="0"/>
            </a:endParaRPr>
          </a:p>
          <a:p>
            <a:pPr marL="342900" indent="-342900" algn="l">
              <a:buFont typeface="+mj-lt"/>
              <a:buAutoNum type="arabicPeriod" startAt="10"/>
            </a:pPr>
            <a:r>
              <a:rPr lang="es-ES" dirty="0" smtClean="0">
                <a:latin typeface="Arial" pitchFamily="34" charset="0"/>
                <a:cs typeface="Arial" pitchFamily="34" charset="0"/>
              </a:rPr>
              <a:t>Los laicos en la Provincia del Rosario</a:t>
            </a:r>
          </a:p>
          <a:p>
            <a:pPr marL="342900" indent="-342900" algn="l">
              <a:buFont typeface="+mj-lt"/>
              <a:buAutoNum type="arabicPeriod" startAt="10"/>
            </a:pPr>
            <a:r>
              <a:rPr lang="es-ES" dirty="0" smtClean="0">
                <a:latin typeface="Arial" pitchFamily="34" charset="0"/>
                <a:cs typeface="Arial" pitchFamily="34" charset="0"/>
              </a:rPr>
              <a:t>Santos y beatos de la Orden de Predicadores (santa Catalina de Siena,  beato Giorgio </a:t>
            </a:r>
            <a:r>
              <a:rPr lang="es-ES" dirty="0" err="1" smtClean="0">
                <a:latin typeface="Arial" pitchFamily="34" charset="0"/>
                <a:cs typeface="Arial" pitchFamily="34" charset="0"/>
              </a:rPr>
              <a:t>Frassati</a:t>
            </a:r>
            <a:r>
              <a:rPr lang="es-ES" dirty="0" smtClean="0">
                <a:latin typeface="Arial" pitchFamily="34" charset="0"/>
                <a:cs typeface="Arial" pitchFamily="34" charset="0"/>
              </a:rPr>
              <a:t> y otros)</a:t>
            </a:r>
          </a:p>
          <a:p>
            <a:pPr marL="342900" indent="-342900" algn="l">
              <a:buFont typeface="+mj-lt"/>
              <a:buAutoNum type="arabicPeriod" startAt="10"/>
            </a:pPr>
            <a:endParaRPr lang="es-ES" dirty="0" smtClean="0">
              <a:latin typeface="Arial" pitchFamily="34" charset="0"/>
              <a:cs typeface="Arial" pitchFamily="34" charset="0"/>
            </a:endParaRPr>
          </a:p>
          <a:p>
            <a:pPr marL="342900" indent="-342900" algn="l"/>
            <a:endParaRPr lang="es-ES" dirty="0" smtClean="0">
              <a:latin typeface="Arial" pitchFamily="34" charset="0"/>
              <a:cs typeface="Arial" pitchFamily="34" charset="0"/>
            </a:endParaRPr>
          </a:p>
          <a:p>
            <a:pPr marL="342900" indent="-342900" algn="l">
              <a:lnSpc>
                <a:spcPct val="120000"/>
              </a:lnSpc>
              <a:buFont typeface="+mj-lt"/>
              <a:buAutoNum type="arabicPeriod" startAt="11"/>
            </a:pPr>
            <a:endParaRPr lang="es-ES" dirty="0">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fontScale="90000"/>
          </a:bodyPr>
          <a:lstStyle/>
          <a:p>
            <a:r>
              <a:rPr lang="es-ES" dirty="0" smtClean="0">
                <a:latin typeface="Old English Text MT" pitchFamily="66" charset="0"/>
              </a:rPr>
              <a:t>Estrategias Metodológicas y Praxis</a:t>
            </a:r>
            <a:endParaRPr lang="es-VE" dirty="0">
              <a:latin typeface="Old English Text MT" pitchFamily="66" charset="0"/>
            </a:endParaRPr>
          </a:p>
        </p:txBody>
      </p:sp>
      <p:sp>
        <p:nvSpPr>
          <p:cNvPr id="5" name="4 Subtítulo"/>
          <p:cNvSpPr>
            <a:spLocks noGrp="1"/>
          </p:cNvSpPr>
          <p:nvPr>
            <p:ph type="subTitle" idx="1"/>
          </p:nvPr>
        </p:nvSpPr>
        <p:spPr>
          <a:xfrm>
            <a:off x="4572000" y="1714488"/>
            <a:ext cx="4071942" cy="4500594"/>
          </a:xfrm>
        </p:spPr>
        <p:txBody>
          <a:bodyPr>
            <a:normAutofit fontScale="85000" lnSpcReduction="20000"/>
          </a:bodyPr>
          <a:lstStyle/>
          <a:p>
            <a:pPr algn="l">
              <a:buFont typeface="Wingdings" pitchFamily="2" charset="2"/>
              <a:buChar char="Ø"/>
            </a:pPr>
            <a:endParaRPr lang="es-ES" dirty="0" smtClean="0">
              <a:latin typeface="Arial" pitchFamily="34" charset="0"/>
              <a:cs typeface="Arial" pitchFamily="34" charset="0"/>
            </a:endParaRPr>
          </a:p>
          <a:p>
            <a:pPr lvl="0" algn="l">
              <a:buFont typeface="Wingdings" pitchFamily="2" charset="2"/>
              <a:buChar char="Ø"/>
            </a:pPr>
            <a:r>
              <a:rPr lang="es-ES" dirty="0" smtClean="0">
                <a:latin typeface="Arial" pitchFamily="34" charset="0"/>
                <a:cs typeface="Arial" pitchFamily="34" charset="0"/>
              </a:rPr>
              <a:t>Sesiones presenciales con el asesor espiritual u otros facilitadores</a:t>
            </a:r>
          </a:p>
          <a:p>
            <a:pPr lvl="0" algn="l">
              <a:buFont typeface="Wingdings" pitchFamily="2" charset="2"/>
              <a:buChar char="Ø"/>
            </a:pPr>
            <a:r>
              <a:rPr lang="es-ES" dirty="0" smtClean="0">
                <a:latin typeface="Arial" pitchFamily="34" charset="0"/>
                <a:cs typeface="Arial" pitchFamily="34" charset="0"/>
              </a:rPr>
              <a:t>Exposiciones </a:t>
            </a:r>
          </a:p>
          <a:p>
            <a:pPr lvl="0" algn="l">
              <a:buFont typeface="Wingdings" pitchFamily="2" charset="2"/>
              <a:buChar char="Ø"/>
            </a:pPr>
            <a:r>
              <a:rPr lang="es-ES" dirty="0" smtClean="0">
                <a:latin typeface="Arial" pitchFamily="34" charset="0"/>
                <a:cs typeface="Arial" pitchFamily="34" charset="0"/>
              </a:rPr>
              <a:t>Talleres</a:t>
            </a:r>
          </a:p>
          <a:p>
            <a:pPr lvl="0" algn="l">
              <a:buFont typeface="Wingdings" pitchFamily="2" charset="2"/>
              <a:buChar char="Ø"/>
            </a:pPr>
            <a:r>
              <a:rPr lang="es-ES" dirty="0" smtClean="0">
                <a:latin typeface="Arial" pitchFamily="34" charset="0"/>
                <a:cs typeface="Arial" pitchFamily="34" charset="0"/>
              </a:rPr>
              <a:t>Video foro</a:t>
            </a:r>
          </a:p>
          <a:p>
            <a:pPr lvl="0" algn="l">
              <a:buFont typeface="Wingdings" pitchFamily="2" charset="2"/>
              <a:buChar char="Ø"/>
            </a:pPr>
            <a:r>
              <a:rPr lang="es-ES" dirty="0" smtClean="0">
                <a:latin typeface="Arial" pitchFamily="34" charset="0"/>
                <a:cs typeface="Arial" pitchFamily="34" charset="0"/>
              </a:rPr>
              <a:t>Testimonio reflexivo</a:t>
            </a:r>
          </a:p>
          <a:p>
            <a:pPr lvl="0" algn="l">
              <a:buFont typeface="Wingdings" pitchFamily="2" charset="2"/>
              <a:buChar char="Ø"/>
            </a:pPr>
            <a:r>
              <a:rPr lang="es-ES" dirty="0" smtClean="0">
                <a:latin typeface="Arial" pitchFamily="34" charset="0"/>
                <a:cs typeface="Arial" pitchFamily="34" charset="0"/>
              </a:rPr>
              <a:t>La oración personal y comunitaria</a:t>
            </a:r>
          </a:p>
          <a:p>
            <a:pPr lvl="0" algn="l">
              <a:buFont typeface="Wingdings" pitchFamily="2" charset="2"/>
              <a:buChar char="Ø"/>
            </a:pPr>
            <a:r>
              <a:rPr lang="es-ES" dirty="0" smtClean="0">
                <a:latin typeface="Arial" pitchFamily="34" charset="0"/>
                <a:cs typeface="Arial" pitchFamily="34" charset="0"/>
              </a:rPr>
              <a:t>Participación activa en la celebración de la Eucaristía</a:t>
            </a:r>
          </a:p>
          <a:p>
            <a:pPr lvl="0" algn="l">
              <a:buFont typeface="Wingdings" pitchFamily="2" charset="2"/>
              <a:buChar char="Ø"/>
            </a:pPr>
            <a:r>
              <a:rPr lang="es-ES" dirty="0" smtClean="0">
                <a:latin typeface="Arial" pitchFamily="34" charset="0"/>
                <a:cs typeface="Arial" pitchFamily="34" charset="0"/>
              </a:rPr>
              <a:t>La meditación de los misterios del Santo Rosario</a:t>
            </a:r>
          </a:p>
          <a:p>
            <a:pPr lvl="0" algn="l">
              <a:buFont typeface="Wingdings" pitchFamily="2" charset="2"/>
              <a:buChar char="Ø"/>
            </a:pPr>
            <a:r>
              <a:rPr lang="es-ES" dirty="0" smtClean="0">
                <a:latin typeface="Arial" pitchFamily="34" charset="0"/>
                <a:cs typeface="Arial" pitchFamily="34" charset="0"/>
              </a:rPr>
              <a:t>Taller de oración-</a:t>
            </a:r>
            <a:r>
              <a:rPr lang="es-ES" dirty="0" err="1" smtClean="0">
                <a:latin typeface="Arial" pitchFamily="34" charset="0"/>
                <a:cs typeface="Arial" pitchFamily="34" charset="0"/>
              </a:rPr>
              <a:t>Lectio</a:t>
            </a:r>
            <a:r>
              <a:rPr lang="es-ES" dirty="0" smtClean="0">
                <a:latin typeface="Arial" pitchFamily="34" charset="0"/>
                <a:cs typeface="Arial" pitchFamily="34" charset="0"/>
              </a:rPr>
              <a:t> Divina </a:t>
            </a:r>
          </a:p>
          <a:p>
            <a:pPr lvl="0" algn="l">
              <a:buFont typeface="Wingdings" pitchFamily="2" charset="2"/>
              <a:buChar char="Ø"/>
            </a:pPr>
            <a:r>
              <a:rPr lang="es-ES" dirty="0" smtClean="0">
                <a:latin typeface="Arial" pitchFamily="34" charset="0"/>
                <a:cs typeface="Arial" pitchFamily="34" charset="0"/>
              </a:rPr>
              <a:t>Taller de oración </a:t>
            </a:r>
            <a:r>
              <a:rPr lang="es-ES" dirty="0" err="1" smtClean="0">
                <a:latin typeface="Arial" pitchFamily="34" charset="0"/>
                <a:cs typeface="Arial" pitchFamily="34" charset="0"/>
              </a:rPr>
              <a:t>centrante</a:t>
            </a:r>
            <a:endParaRPr lang="es-ES" dirty="0" smtClean="0">
              <a:latin typeface="Arial" pitchFamily="34" charset="0"/>
              <a:cs typeface="Arial" pitchFamily="34" charset="0"/>
            </a:endParaRPr>
          </a:p>
          <a:p>
            <a:pPr lvl="0" algn="l">
              <a:buFont typeface="Wingdings" pitchFamily="2" charset="2"/>
              <a:buChar char="Ø"/>
            </a:pPr>
            <a:r>
              <a:rPr lang="es-ES" dirty="0" smtClean="0">
                <a:latin typeface="Arial" pitchFamily="34" charset="0"/>
                <a:cs typeface="Arial" pitchFamily="34" charset="0"/>
              </a:rPr>
              <a:t>Retiros</a:t>
            </a:r>
          </a:p>
          <a:p>
            <a:pPr lvl="0" algn="l">
              <a:buFont typeface="Wingdings" pitchFamily="2" charset="2"/>
              <a:buChar char="Ø"/>
            </a:pPr>
            <a:r>
              <a:rPr lang="es-ES" dirty="0" smtClean="0">
                <a:latin typeface="Arial" pitchFamily="34" charset="0"/>
                <a:cs typeface="Arial" pitchFamily="34" charset="0"/>
              </a:rPr>
              <a:t>Convivencias</a:t>
            </a:r>
          </a:p>
          <a:p>
            <a:pPr lvl="0" algn="l">
              <a:buFont typeface="Wingdings" pitchFamily="2" charset="2"/>
              <a:buChar char="Ø"/>
            </a:pPr>
            <a:r>
              <a:rPr lang="es-ES" dirty="0" smtClean="0">
                <a:latin typeface="Arial" pitchFamily="34" charset="0"/>
                <a:cs typeface="Arial" pitchFamily="34" charset="0"/>
              </a:rPr>
              <a:t>Práctica de predicación</a:t>
            </a:r>
          </a:p>
          <a:p>
            <a:pPr algn="l">
              <a:buFont typeface="Wingdings" pitchFamily="2" charset="2"/>
              <a:buChar char="Ø"/>
            </a:pPr>
            <a:r>
              <a:rPr lang="es-ES" dirty="0" smtClean="0">
                <a:latin typeface="Arial" pitchFamily="34" charset="0"/>
                <a:cs typeface="Arial" pitchFamily="34" charset="0"/>
              </a:rPr>
              <a:t> Otros</a:t>
            </a:r>
          </a:p>
          <a:p>
            <a:pPr marL="342900" lvl="0" indent="-342900" algn="l">
              <a:buFont typeface="Wingdings" pitchFamily="2" charset="2"/>
              <a:buChar char="Ø"/>
            </a:pPr>
            <a:endParaRPr lang="es-ES" dirty="0" smtClean="0">
              <a:latin typeface="Arial" pitchFamily="34" charset="0"/>
              <a:cs typeface="Arial" pitchFamily="34" charset="0"/>
            </a:endParaRPr>
          </a:p>
          <a:p>
            <a:pPr marL="342900" indent="-342900" algn="l">
              <a:buFont typeface="Wingdings" pitchFamily="2" charset="2"/>
              <a:buChar char="Ø"/>
            </a:pPr>
            <a:endParaRPr lang="es-ES" dirty="0" smtClean="0">
              <a:latin typeface="Arial" pitchFamily="34" charset="0"/>
              <a:cs typeface="Arial" pitchFamily="34" charset="0"/>
            </a:endParaRPr>
          </a:p>
          <a:p>
            <a:pPr marL="342900" indent="-342900" algn="l">
              <a:lnSpc>
                <a:spcPct val="120000"/>
              </a:lnSpc>
              <a:buFont typeface="Wingdings" pitchFamily="2" charset="2"/>
              <a:buChar char="Ø"/>
            </a:pPr>
            <a:endParaRPr lang="es-ES" dirty="0">
              <a:latin typeface="Arial" pitchFamily="34" charset="0"/>
              <a:cs typeface="Arial" pitchFamily="34" charset="0"/>
            </a:endParaRPr>
          </a:p>
        </p:txBody>
      </p:sp>
      <p:pic>
        <p:nvPicPr>
          <p:cNvPr id="36866" name="Picture 2" descr="http://www.felixhernandezop.com/img/content/internet/rosario.gif"/>
          <p:cNvPicPr>
            <a:picLocks noChangeAspect="1" noChangeArrowheads="1"/>
          </p:cNvPicPr>
          <p:nvPr/>
        </p:nvPicPr>
        <p:blipFill>
          <a:blip r:embed="rId2"/>
          <a:srcRect/>
          <a:stretch>
            <a:fillRect/>
          </a:stretch>
        </p:blipFill>
        <p:spPr bwMode="auto">
          <a:xfrm>
            <a:off x="1142976" y="1571612"/>
            <a:ext cx="3083154" cy="5022683"/>
          </a:xfrm>
          <a:prstGeom prst="rect">
            <a:avLst/>
          </a:prstGeom>
          <a:ln>
            <a:noFill/>
          </a:ln>
          <a:effectLst>
            <a:softEdge rad="112500"/>
          </a:effectLst>
        </p:spPr>
      </p:pic>
      <p:pic>
        <p:nvPicPr>
          <p:cNvPr id="6" name="Picture 4" descr="http://www.dominicasorihuela.org/images/stories/sitio/escuditoveritas.png"/>
          <p:cNvPicPr>
            <a:picLocks noChangeAspect="1" noChangeArrowheads="1"/>
          </p:cNvPicPr>
          <p:nvPr/>
        </p:nvPicPr>
        <p:blipFill>
          <a:blip r:embed="rId3"/>
          <a:srcRect/>
          <a:stretch>
            <a:fillRect/>
          </a:stretch>
        </p:blipFill>
        <p:spPr bwMode="auto">
          <a:xfrm>
            <a:off x="7786710" y="5572140"/>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a:bodyPr>
          <a:lstStyle/>
          <a:p>
            <a:r>
              <a:rPr lang="es-ES" dirty="0" smtClean="0">
                <a:latin typeface="Old English Text MT" pitchFamily="66" charset="0"/>
              </a:rPr>
              <a:t>Etapa de Profesión Perpetua</a:t>
            </a:r>
            <a:endParaRPr lang="es-VE" dirty="0">
              <a:latin typeface="Old English Text MT" pitchFamily="66" charset="0"/>
            </a:endParaRPr>
          </a:p>
        </p:txBody>
      </p:sp>
      <p:sp>
        <p:nvSpPr>
          <p:cNvPr id="5" name="4 Subtítulo"/>
          <p:cNvSpPr>
            <a:spLocks noGrp="1"/>
          </p:cNvSpPr>
          <p:nvPr>
            <p:ph type="subTitle" idx="1"/>
          </p:nvPr>
        </p:nvSpPr>
        <p:spPr>
          <a:xfrm>
            <a:off x="5072066" y="1571612"/>
            <a:ext cx="3429024" cy="4714908"/>
          </a:xfrm>
        </p:spPr>
        <p:txBody>
          <a:bodyPr>
            <a:normAutofit lnSpcReduction="10000"/>
          </a:bodyPr>
          <a:lstStyle/>
          <a:p>
            <a:pPr algn="just"/>
            <a:r>
              <a:rPr lang="es-ES" dirty="0" smtClean="0">
                <a:latin typeface="Arial" pitchFamily="34" charset="0"/>
                <a:cs typeface="Arial" pitchFamily="34" charset="0"/>
              </a:rPr>
              <a:t>En esta tercera fase ya se ha tomado la firme determinación de asumir en forma permanente el compromiso de vivir de acuerdo al carisma de la  Orden de Predicadores.  Llegado a este punto debe existir una compenetración y participación pastoral  activa proyectando su trabajo hacia las comunidades correspondientes.  Los encuentros, retiros y demás experiencias vivenciales fortalecerán los lazos entre cada una de las ramas de la Orden. El Laico Dominico debe ser expresión y espejo de Dios en su comunidad.</a:t>
            </a:r>
          </a:p>
          <a:p>
            <a:pPr algn="just">
              <a:lnSpc>
                <a:spcPct val="120000"/>
              </a:lnSpc>
            </a:pPr>
            <a:endParaRPr lang="es-ES" dirty="0">
              <a:latin typeface="Arial" pitchFamily="34" charset="0"/>
              <a:cs typeface="Arial" pitchFamily="34" charset="0"/>
            </a:endParaRPr>
          </a:p>
        </p:txBody>
      </p:sp>
      <p:pic>
        <p:nvPicPr>
          <p:cNvPr id="37892" name="Picture 4" descr="http://2.bp.blogspot.com/-AnTd5iSxNG0/TtlK6--OX7I/AAAAAAAAAfs/SskwuQtvnis/s1600/llevar-a-jes%25C3%25BAs.gif"/>
          <p:cNvPicPr>
            <a:picLocks noChangeAspect="1" noChangeArrowheads="1"/>
          </p:cNvPicPr>
          <p:nvPr/>
        </p:nvPicPr>
        <p:blipFill>
          <a:blip r:embed="rId2"/>
          <a:srcRect/>
          <a:stretch>
            <a:fillRect/>
          </a:stretch>
        </p:blipFill>
        <p:spPr bwMode="auto">
          <a:xfrm>
            <a:off x="642910" y="1571612"/>
            <a:ext cx="2175010" cy="2286016"/>
          </a:xfrm>
          <a:prstGeom prst="rect">
            <a:avLst/>
          </a:prstGeom>
          <a:ln>
            <a:noFill/>
          </a:ln>
          <a:effectLst>
            <a:softEdge rad="112500"/>
          </a:effectLst>
        </p:spPr>
      </p:pic>
      <p:pic>
        <p:nvPicPr>
          <p:cNvPr id="9" name="Picture 4" descr="http://www.dominicasorihuela.org/images/stories/sitio/escuditoveritas.png"/>
          <p:cNvPicPr>
            <a:picLocks noChangeAspect="1" noChangeArrowheads="1"/>
          </p:cNvPicPr>
          <p:nvPr/>
        </p:nvPicPr>
        <p:blipFill>
          <a:blip r:embed="rId3"/>
          <a:srcRect/>
          <a:stretch>
            <a:fillRect/>
          </a:stretch>
        </p:blipFill>
        <p:spPr bwMode="auto">
          <a:xfrm>
            <a:off x="7898971" y="5857892"/>
            <a:ext cx="673557" cy="857256"/>
          </a:xfrm>
          <a:prstGeom prst="rect">
            <a:avLst/>
          </a:prstGeom>
          <a:noFill/>
        </p:spPr>
      </p:pic>
      <p:pic>
        <p:nvPicPr>
          <p:cNvPr id="37894" name="Picture 6" descr="http://3.bp.blogspot.com/-8CBT47GYpRQ/T619w0y-YxI/AAAAAAAAApU/lklz_Nydnao/s1600/espejo-de-dios-1.gif"/>
          <p:cNvPicPr>
            <a:picLocks noChangeAspect="1" noChangeArrowheads="1"/>
          </p:cNvPicPr>
          <p:nvPr/>
        </p:nvPicPr>
        <p:blipFill>
          <a:blip r:embed="rId4"/>
          <a:srcRect/>
          <a:stretch>
            <a:fillRect/>
          </a:stretch>
        </p:blipFill>
        <p:spPr bwMode="auto">
          <a:xfrm>
            <a:off x="2786050" y="1571612"/>
            <a:ext cx="2275057" cy="2236928"/>
          </a:xfrm>
          <a:prstGeom prst="rect">
            <a:avLst/>
          </a:prstGeom>
          <a:ln>
            <a:noFill/>
          </a:ln>
          <a:effectLst>
            <a:softEdge rad="112500"/>
          </a:effectLst>
        </p:spPr>
      </p:pic>
      <p:pic>
        <p:nvPicPr>
          <p:cNvPr id="37896" name="Picture 8" descr="http://santuariodelasmercedes.org/03gruposapost/03fratdominclsf/_fradomsf_images/frd001ja.jpg"/>
          <p:cNvPicPr>
            <a:picLocks noChangeAspect="1" noChangeArrowheads="1"/>
          </p:cNvPicPr>
          <p:nvPr/>
        </p:nvPicPr>
        <p:blipFill>
          <a:blip r:embed="rId5"/>
          <a:srcRect r="12822"/>
          <a:stretch>
            <a:fillRect/>
          </a:stretch>
        </p:blipFill>
        <p:spPr bwMode="auto">
          <a:xfrm>
            <a:off x="1428728" y="3845533"/>
            <a:ext cx="2928958" cy="2726739"/>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fontScale="90000"/>
          </a:bodyPr>
          <a:lstStyle/>
          <a:p>
            <a:r>
              <a:rPr lang="es-ES" dirty="0" smtClean="0">
                <a:latin typeface="Old English Text MT" pitchFamily="66" charset="0"/>
              </a:rPr>
              <a:t>Temario propuesto para la </a:t>
            </a:r>
            <a:br>
              <a:rPr lang="es-ES" dirty="0" smtClean="0">
                <a:latin typeface="Old English Text MT" pitchFamily="66" charset="0"/>
              </a:rPr>
            </a:br>
            <a:r>
              <a:rPr lang="es-ES" dirty="0" smtClean="0">
                <a:latin typeface="Old English Text MT" pitchFamily="66" charset="0"/>
              </a:rPr>
              <a:t>Etapa de Profesión Perpetua</a:t>
            </a:r>
            <a:endParaRPr lang="es-VE" dirty="0">
              <a:latin typeface="Old English Text MT" pitchFamily="66" charset="0"/>
            </a:endParaRPr>
          </a:p>
        </p:txBody>
      </p:sp>
      <p:sp>
        <p:nvSpPr>
          <p:cNvPr id="5" name="4 Subtítulo"/>
          <p:cNvSpPr>
            <a:spLocks noGrp="1"/>
          </p:cNvSpPr>
          <p:nvPr>
            <p:ph type="subTitle" idx="1"/>
          </p:nvPr>
        </p:nvSpPr>
        <p:spPr>
          <a:xfrm>
            <a:off x="4572000" y="1571612"/>
            <a:ext cx="4071942" cy="4929222"/>
          </a:xfrm>
        </p:spPr>
        <p:txBody>
          <a:bodyPr>
            <a:normAutofit lnSpcReduction="10000"/>
          </a:bodyPr>
          <a:lstStyle/>
          <a:p>
            <a:pPr marL="342900" lvl="0" indent="-342900" algn="l">
              <a:buFont typeface="+mj-lt"/>
              <a:buAutoNum type="arabicPeriod"/>
            </a:pPr>
            <a:r>
              <a:rPr lang="es-ES" dirty="0" smtClean="0">
                <a:latin typeface="Arial" pitchFamily="34" charset="0"/>
                <a:cs typeface="Arial" pitchFamily="34" charset="0"/>
              </a:rPr>
              <a:t>Historia de la Iglesia. Siglo I hasta la época medieval</a:t>
            </a:r>
          </a:p>
          <a:p>
            <a:pPr marL="342900" lvl="0" indent="-342900" algn="l">
              <a:buFont typeface="+mj-lt"/>
              <a:buAutoNum type="arabicPeriod"/>
            </a:pPr>
            <a:r>
              <a:rPr lang="es-ES" dirty="0" smtClean="0">
                <a:latin typeface="Arial" pitchFamily="34" charset="0"/>
                <a:cs typeface="Arial" pitchFamily="34" charset="0"/>
              </a:rPr>
              <a:t>La Iglesia Latinoamericana en la época colonial.  Fray Bartolomé de las Casas y el derecho indígena </a:t>
            </a:r>
          </a:p>
          <a:p>
            <a:pPr marL="342900" lvl="0" indent="-342900" algn="l">
              <a:buFont typeface="+mj-lt"/>
              <a:buAutoNum type="arabicPeriod"/>
            </a:pPr>
            <a:r>
              <a:rPr lang="es-ES" dirty="0" smtClean="0">
                <a:latin typeface="Arial" pitchFamily="34" charset="0"/>
                <a:cs typeface="Arial" pitchFamily="34" charset="0"/>
              </a:rPr>
              <a:t>La Iglesia en Venezuela desde la colonia hasta nuestros días</a:t>
            </a:r>
          </a:p>
          <a:p>
            <a:pPr marL="342900" lvl="0" indent="-342900" algn="l">
              <a:buFont typeface="+mj-lt"/>
              <a:buAutoNum type="arabicPeriod"/>
            </a:pPr>
            <a:r>
              <a:rPr lang="es-ES" dirty="0" smtClean="0">
                <a:latin typeface="Arial" pitchFamily="34" charset="0"/>
                <a:cs typeface="Arial" pitchFamily="34" charset="0"/>
              </a:rPr>
              <a:t>Cristología</a:t>
            </a:r>
          </a:p>
          <a:p>
            <a:pPr marL="342900" lvl="0" indent="-342900" algn="l">
              <a:buFont typeface="+mj-lt"/>
              <a:buAutoNum type="arabicPeriod"/>
            </a:pPr>
            <a:r>
              <a:rPr lang="es-ES" dirty="0" smtClean="0">
                <a:latin typeface="Arial" pitchFamily="34" charset="0"/>
                <a:cs typeface="Arial" pitchFamily="34" charset="0"/>
              </a:rPr>
              <a:t>Lectura </a:t>
            </a:r>
            <a:r>
              <a:rPr lang="es-ES" dirty="0" err="1" smtClean="0">
                <a:latin typeface="Arial" pitchFamily="34" charset="0"/>
                <a:cs typeface="Arial" pitchFamily="34" charset="0"/>
              </a:rPr>
              <a:t>Joánica</a:t>
            </a:r>
            <a:r>
              <a:rPr lang="es-ES" dirty="0" smtClean="0">
                <a:latin typeface="Arial" pitchFamily="34" charset="0"/>
                <a:cs typeface="Arial" pitchFamily="34" charset="0"/>
              </a:rPr>
              <a:t>: El Evangelio de Juan</a:t>
            </a:r>
          </a:p>
          <a:p>
            <a:pPr marL="342900" lvl="0" indent="-342900" algn="l">
              <a:buFont typeface="+mj-lt"/>
              <a:buAutoNum type="arabicPeriod"/>
            </a:pPr>
            <a:r>
              <a:rPr lang="es-ES" dirty="0" smtClean="0">
                <a:latin typeface="Arial" pitchFamily="34" charset="0"/>
                <a:cs typeface="Arial" pitchFamily="34" charset="0"/>
              </a:rPr>
              <a:t>El problema del mal y la acción de Dios</a:t>
            </a:r>
          </a:p>
          <a:p>
            <a:pPr marL="342900" lvl="0" indent="-342900" algn="l">
              <a:buFont typeface="+mj-lt"/>
              <a:buAutoNum type="arabicPeriod"/>
            </a:pPr>
            <a:r>
              <a:rPr lang="es-ES" dirty="0" smtClean="0">
                <a:latin typeface="Arial" pitchFamily="34" charset="0"/>
                <a:cs typeface="Arial" pitchFamily="34" charset="0"/>
              </a:rPr>
              <a:t>La reforma y contrarreforma</a:t>
            </a:r>
          </a:p>
          <a:p>
            <a:pPr marL="342900" lvl="0" indent="-342900" algn="l">
              <a:buFont typeface="+mj-lt"/>
              <a:buAutoNum type="arabicPeriod"/>
            </a:pPr>
            <a:r>
              <a:rPr lang="es-ES" dirty="0" smtClean="0">
                <a:latin typeface="Arial" pitchFamily="34" charset="0"/>
                <a:cs typeface="Arial" pitchFamily="34" charset="0"/>
              </a:rPr>
              <a:t>Los cristianos ortodoxos</a:t>
            </a:r>
          </a:p>
          <a:p>
            <a:pPr marL="342900" lvl="0" indent="-342900" algn="l">
              <a:buFont typeface="+mj-lt"/>
              <a:buAutoNum type="arabicPeriod"/>
            </a:pPr>
            <a:r>
              <a:rPr lang="es-ES" dirty="0" smtClean="0">
                <a:latin typeface="Arial" pitchFamily="34" charset="0"/>
                <a:cs typeface="Arial" pitchFamily="34" charset="0"/>
              </a:rPr>
              <a:t>Principios de teología fundamental</a:t>
            </a:r>
          </a:p>
          <a:p>
            <a:pPr marL="342900" lvl="0" indent="-342900" algn="l">
              <a:buFont typeface="+mj-lt"/>
              <a:buAutoNum type="arabicPeriod"/>
            </a:pPr>
            <a:r>
              <a:rPr lang="es-ES" dirty="0" smtClean="0">
                <a:latin typeface="Arial" pitchFamily="34" charset="0"/>
                <a:cs typeface="Arial" pitchFamily="34" charset="0"/>
              </a:rPr>
              <a:t>Doctrina Social de la Iglesia</a:t>
            </a:r>
          </a:p>
          <a:p>
            <a:pPr marL="342900" lvl="0" indent="-342900" algn="l">
              <a:buFont typeface="+mj-lt"/>
              <a:buAutoNum type="arabicPeriod"/>
            </a:pPr>
            <a:endParaRPr lang="es-ES" dirty="0" smtClean="0">
              <a:latin typeface="Arial" pitchFamily="34" charset="0"/>
              <a:cs typeface="Arial" pitchFamily="34" charset="0"/>
            </a:endParaRPr>
          </a:p>
          <a:p>
            <a:pPr marL="342900" lvl="0" indent="-342900" algn="l">
              <a:buFont typeface="+mj-lt"/>
              <a:buAutoNum type="arabicPeriod"/>
            </a:pPr>
            <a:endParaRPr lang="es-ES" dirty="0" smtClean="0">
              <a:latin typeface="Arial" pitchFamily="34" charset="0"/>
              <a:cs typeface="Arial" pitchFamily="34" charset="0"/>
            </a:endParaRPr>
          </a:p>
          <a:p>
            <a:pPr marL="342900" indent="-342900" algn="l">
              <a:buFont typeface="+mj-lt"/>
              <a:buAutoNum type="arabicPeriod"/>
            </a:pPr>
            <a:endParaRPr lang="es-ES" dirty="0" smtClean="0">
              <a:latin typeface="Arial" pitchFamily="34" charset="0"/>
              <a:cs typeface="Arial" pitchFamily="34" charset="0"/>
            </a:endParaRPr>
          </a:p>
          <a:p>
            <a:pPr algn="l">
              <a:lnSpc>
                <a:spcPct val="120000"/>
              </a:lnSpc>
            </a:pPr>
            <a:endParaRPr lang="es-ES" dirty="0">
              <a:latin typeface="Arial" pitchFamily="34" charset="0"/>
              <a:cs typeface="Arial" pitchFamily="34" charset="0"/>
            </a:endParaRPr>
          </a:p>
        </p:txBody>
      </p:sp>
      <p:pic>
        <p:nvPicPr>
          <p:cNvPr id="38914" name="Picture 2" descr="http://4.bp.blogspot.com/-qzBZFo_VUvE/TlmnBNKFLsI/AAAAAAAAAUc/Z_M_9EpyGWc/s640/curiosidad-dominicana.gif"/>
          <p:cNvPicPr>
            <a:picLocks noChangeAspect="1" noChangeArrowheads="1"/>
          </p:cNvPicPr>
          <p:nvPr/>
        </p:nvPicPr>
        <p:blipFill>
          <a:blip r:embed="rId2"/>
          <a:srcRect/>
          <a:stretch>
            <a:fillRect/>
          </a:stretch>
        </p:blipFill>
        <p:spPr bwMode="auto">
          <a:xfrm>
            <a:off x="714348" y="1357298"/>
            <a:ext cx="3724517" cy="5200103"/>
          </a:xfrm>
          <a:prstGeom prst="rect">
            <a:avLst/>
          </a:prstGeom>
          <a:ln>
            <a:noFill/>
          </a:ln>
          <a:effectLst>
            <a:softEdge rad="112500"/>
          </a:effectLst>
        </p:spPr>
      </p:pic>
      <p:pic>
        <p:nvPicPr>
          <p:cNvPr id="6" name="Picture 4" descr="http://www.dominicasorihuela.org/images/stories/sitio/escuditoveritas.png"/>
          <p:cNvPicPr>
            <a:picLocks noChangeAspect="1" noChangeArrowheads="1"/>
          </p:cNvPicPr>
          <p:nvPr/>
        </p:nvPicPr>
        <p:blipFill>
          <a:blip r:embed="rId3"/>
          <a:srcRect/>
          <a:stretch>
            <a:fillRect/>
          </a:stretch>
        </p:blipFill>
        <p:spPr bwMode="auto">
          <a:xfrm>
            <a:off x="214282" y="428604"/>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fontScale="90000"/>
          </a:bodyPr>
          <a:lstStyle/>
          <a:p>
            <a:r>
              <a:rPr lang="es-ES" dirty="0" smtClean="0">
                <a:latin typeface="Old English Text MT" pitchFamily="66" charset="0"/>
              </a:rPr>
              <a:t>Temario propuesto para la </a:t>
            </a:r>
            <a:br>
              <a:rPr lang="es-ES" dirty="0" smtClean="0">
                <a:latin typeface="Old English Text MT" pitchFamily="66" charset="0"/>
              </a:rPr>
            </a:br>
            <a:r>
              <a:rPr lang="es-ES" dirty="0" smtClean="0">
                <a:latin typeface="Old English Text MT" pitchFamily="66" charset="0"/>
              </a:rPr>
              <a:t>Etapa de Profesión Perpetua</a:t>
            </a:r>
            <a:endParaRPr lang="es-VE" dirty="0">
              <a:latin typeface="Old English Text MT" pitchFamily="66" charset="0"/>
            </a:endParaRPr>
          </a:p>
        </p:txBody>
      </p:sp>
      <p:sp>
        <p:nvSpPr>
          <p:cNvPr id="5" name="4 Subtítulo"/>
          <p:cNvSpPr>
            <a:spLocks noGrp="1"/>
          </p:cNvSpPr>
          <p:nvPr>
            <p:ph type="subTitle" idx="1"/>
          </p:nvPr>
        </p:nvSpPr>
        <p:spPr>
          <a:xfrm>
            <a:off x="4357710" y="1571612"/>
            <a:ext cx="4357694" cy="4929222"/>
          </a:xfrm>
        </p:spPr>
        <p:txBody>
          <a:bodyPr>
            <a:normAutofit fontScale="85000" lnSpcReduction="10000"/>
          </a:bodyPr>
          <a:lstStyle/>
          <a:p>
            <a:pPr marL="342900" lvl="0" indent="-342900" algn="l">
              <a:buFont typeface="+mj-lt"/>
              <a:buAutoNum type="arabicPeriod" startAt="11"/>
            </a:pPr>
            <a:r>
              <a:rPr lang="es-ES" dirty="0" smtClean="0">
                <a:latin typeface="Arial" pitchFamily="34" charset="0"/>
                <a:cs typeface="Arial" pitchFamily="34" charset="0"/>
              </a:rPr>
              <a:t>El ecumenismo</a:t>
            </a:r>
          </a:p>
          <a:p>
            <a:pPr marL="342900" lvl="0" indent="-342900" algn="l">
              <a:buFont typeface="+mj-lt"/>
              <a:buAutoNum type="arabicPeriod" startAt="11"/>
            </a:pPr>
            <a:r>
              <a:rPr lang="es-ES" dirty="0" smtClean="0">
                <a:latin typeface="Arial" pitchFamily="34" charset="0"/>
                <a:cs typeface="Arial" pitchFamily="34" charset="0"/>
              </a:rPr>
              <a:t>El secularismo.  ¿Dios fuera de la sociedad?</a:t>
            </a:r>
          </a:p>
          <a:p>
            <a:pPr marL="342900" lvl="0" indent="-342900" algn="l">
              <a:buFont typeface="+mj-lt"/>
              <a:buAutoNum type="arabicPeriod" startAt="11"/>
            </a:pPr>
            <a:r>
              <a:rPr lang="es-ES" dirty="0" smtClean="0">
                <a:latin typeface="Arial" pitchFamily="34" charset="0"/>
                <a:cs typeface="Arial" pitchFamily="34" charset="0"/>
              </a:rPr>
              <a:t>El ateísmo- materialismo y su influencia en la sociedad actual</a:t>
            </a:r>
          </a:p>
          <a:p>
            <a:pPr marL="342900" lvl="0" indent="-342900" algn="l">
              <a:buFont typeface="+mj-lt"/>
              <a:buAutoNum type="arabicPeriod" startAt="11"/>
            </a:pPr>
            <a:r>
              <a:rPr lang="es-ES" dirty="0" smtClean="0">
                <a:latin typeface="Arial" pitchFamily="34" charset="0"/>
                <a:cs typeface="Arial" pitchFamily="34" charset="0"/>
              </a:rPr>
              <a:t>Los movimientos heréticos dentro de la Iglesia</a:t>
            </a:r>
          </a:p>
          <a:p>
            <a:pPr marL="342900" lvl="0" indent="-342900" algn="l">
              <a:buFont typeface="+mj-lt"/>
              <a:buAutoNum type="arabicPeriod" startAt="11"/>
            </a:pPr>
            <a:r>
              <a:rPr lang="es-ES" dirty="0" smtClean="0">
                <a:latin typeface="Arial" pitchFamily="34" charset="0"/>
                <a:cs typeface="Arial" pitchFamily="34" charset="0"/>
              </a:rPr>
              <a:t>New </a:t>
            </a:r>
            <a:r>
              <a:rPr lang="es-ES" dirty="0" err="1" smtClean="0">
                <a:latin typeface="Arial" pitchFamily="34" charset="0"/>
                <a:cs typeface="Arial" pitchFamily="34" charset="0"/>
              </a:rPr>
              <a:t>Age</a:t>
            </a:r>
            <a:r>
              <a:rPr lang="es-ES" dirty="0" smtClean="0">
                <a:latin typeface="Arial" pitchFamily="34" charset="0"/>
                <a:cs typeface="Arial" pitchFamily="34" charset="0"/>
              </a:rPr>
              <a:t>, nuevos movimientos religiosos y su influencia en la fe de los católicos</a:t>
            </a:r>
          </a:p>
          <a:p>
            <a:pPr marL="342900" lvl="0" indent="-342900" algn="l">
              <a:buFont typeface="+mj-lt"/>
              <a:buAutoNum type="arabicPeriod" startAt="11"/>
            </a:pPr>
            <a:r>
              <a:rPr lang="es-ES" dirty="0" smtClean="0">
                <a:latin typeface="Arial" pitchFamily="34" charset="0"/>
                <a:cs typeface="Arial" pitchFamily="34" charset="0"/>
              </a:rPr>
              <a:t>Principales Religiones del mundo: Judaísmo, Budismo, Islamismo, Hinduismo</a:t>
            </a:r>
          </a:p>
          <a:p>
            <a:pPr marL="342900" lvl="0" indent="-342900" algn="l">
              <a:buFont typeface="+mj-lt"/>
              <a:buAutoNum type="arabicPeriod" startAt="11"/>
            </a:pPr>
            <a:r>
              <a:rPr lang="es-ES" dirty="0" smtClean="0">
                <a:latin typeface="Arial" pitchFamily="34" charset="0"/>
                <a:cs typeface="Arial" pitchFamily="34" charset="0"/>
              </a:rPr>
              <a:t>La justicia y la paz en la historia de los Capítulos de la Orden</a:t>
            </a:r>
          </a:p>
          <a:p>
            <a:pPr marL="342900" lvl="0" indent="-342900" algn="l">
              <a:buFont typeface="+mj-lt"/>
              <a:buAutoNum type="arabicPeriod" startAt="11"/>
            </a:pPr>
            <a:r>
              <a:rPr lang="es-ES" dirty="0" smtClean="0">
                <a:latin typeface="Arial" pitchFamily="34" charset="0"/>
                <a:cs typeface="Arial" pitchFamily="34" charset="0"/>
              </a:rPr>
              <a:t>Problemas a los que se enfrenta la moral fundamental</a:t>
            </a:r>
          </a:p>
          <a:p>
            <a:pPr marL="342900" lvl="0" indent="-342900" algn="l">
              <a:buFont typeface="+mj-lt"/>
              <a:buAutoNum type="arabicPeriod" startAt="11"/>
            </a:pPr>
            <a:r>
              <a:rPr lang="es-ES" dirty="0" smtClean="0">
                <a:latin typeface="Arial" pitchFamily="34" charset="0"/>
                <a:cs typeface="Arial" pitchFamily="34" charset="0"/>
              </a:rPr>
              <a:t>Iglesia en camino </a:t>
            </a:r>
          </a:p>
          <a:p>
            <a:pPr marL="342900" lvl="0" indent="-342900" algn="l">
              <a:buFont typeface="+mj-lt"/>
              <a:buAutoNum type="arabicPeriod" startAt="11"/>
            </a:pPr>
            <a:r>
              <a:rPr lang="es-ES" dirty="0" smtClean="0">
                <a:latin typeface="Arial" pitchFamily="34" charset="0"/>
                <a:cs typeface="Arial" pitchFamily="34" charset="0"/>
              </a:rPr>
              <a:t>Santo Tomás de Aquino, introducción a su pensamiento</a:t>
            </a:r>
          </a:p>
          <a:p>
            <a:pPr marL="342900" lvl="0" indent="-342900" algn="l">
              <a:buFont typeface="+mj-lt"/>
              <a:buAutoNum type="arabicPeriod" startAt="11"/>
            </a:pPr>
            <a:r>
              <a:rPr lang="es-ES" dirty="0" smtClean="0">
                <a:latin typeface="Arial" pitchFamily="34" charset="0"/>
                <a:cs typeface="Arial" pitchFamily="34" charset="0"/>
              </a:rPr>
              <a:t>El sincretismo religioso y la defensa de la fe. ¿Cómo hacer apologética católica?</a:t>
            </a:r>
          </a:p>
          <a:p>
            <a:pPr marL="342900" lvl="0" indent="-342900" algn="l"/>
            <a:endParaRPr lang="es-ES" dirty="0" smtClean="0">
              <a:latin typeface="Arial" pitchFamily="34" charset="0"/>
              <a:cs typeface="Arial" pitchFamily="34" charset="0"/>
            </a:endParaRPr>
          </a:p>
          <a:p>
            <a:pPr marL="342900" lvl="0" indent="-342900" algn="l">
              <a:buFont typeface="+mj-lt"/>
              <a:buAutoNum type="arabicPeriod" startAt="11"/>
            </a:pPr>
            <a:endParaRPr lang="es-ES" dirty="0" smtClean="0">
              <a:latin typeface="Arial" pitchFamily="34" charset="0"/>
              <a:cs typeface="Arial" pitchFamily="34" charset="0"/>
            </a:endParaRPr>
          </a:p>
          <a:p>
            <a:pPr marL="342900" indent="-342900" algn="l">
              <a:buFont typeface="+mj-lt"/>
              <a:buAutoNum type="arabicPeriod" startAt="11"/>
            </a:pPr>
            <a:endParaRPr lang="es-ES" dirty="0" smtClean="0">
              <a:latin typeface="Arial" pitchFamily="34" charset="0"/>
              <a:cs typeface="Arial" pitchFamily="34" charset="0"/>
            </a:endParaRPr>
          </a:p>
          <a:p>
            <a:pPr marL="342900" indent="-342900" algn="l">
              <a:lnSpc>
                <a:spcPct val="120000"/>
              </a:lnSpc>
              <a:buFont typeface="+mj-lt"/>
              <a:buAutoNum type="arabicPeriod" startAt="11"/>
            </a:pPr>
            <a:endParaRPr lang="es-ES" dirty="0">
              <a:latin typeface="Arial" pitchFamily="34" charset="0"/>
              <a:cs typeface="Arial" pitchFamily="34" charset="0"/>
            </a:endParaRPr>
          </a:p>
        </p:txBody>
      </p:sp>
      <p:pic>
        <p:nvPicPr>
          <p:cNvPr id="9" name="Picture 2" descr="http://www.felixhernandezop.com/img/content/pinturas/cuadro-icono-sto-domingo.gif"/>
          <p:cNvPicPr>
            <a:picLocks noChangeAspect="1" noChangeArrowheads="1"/>
          </p:cNvPicPr>
          <p:nvPr/>
        </p:nvPicPr>
        <p:blipFill>
          <a:blip r:embed="rId2"/>
          <a:srcRect/>
          <a:stretch>
            <a:fillRect/>
          </a:stretch>
        </p:blipFill>
        <p:spPr bwMode="auto">
          <a:xfrm>
            <a:off x="428596" y="1571612"/>
            <a:ext cx="3873527" cy="4980249"/>
          </a:xfrm>
          <a:prstGeom prst="rect">
            <a:avLst/>
          </a:prstGeom>
          <a:ln>
            <a:noFill/>
          </a:ln>
          <a:effectLst>
            <a:softEdge rad="112500"/>
          </a:effectLst>
        </p:spPr>
      </p:pic>
      <p:pic>
        <p:nvPicPr>
          <p:cNvPr id="10" name="Picture 4" descr="http://www.dominicasorihuela.org/images/stories/sitio/escuditoveritas.png"/>
          <p:cNvPicPr>
            <a:picLocks noChangeAspect="1" noChangeArrowheads="1"/>
          </p:cNvPicPr>
          <p:nvPr/>
        </p:nvPicPr>
        <p:blipFill>
          <a:blip r:embed="rId3"/>
          <a:srcRect/>
          <a:stretch>
            <a:fillRect/>
          </a:stretch>
        </p:blipFill>
        <p:spPr bwMode="auto">
          <a:xfrm>
            <a:off x="214282" y="428604"/>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fontScale="90000"/>
          </a:bodyPr>
          <a:lstStyle/>
          <a:p>
            <a:r>
              <a:rPr lang="es-ES" dirty="0" smtClean="0">
                <a:latin typeface="Old English Text MT" pitchFamily="66" charset="0"/>
              </a:rPr>
              <a:t>Estrategias Metodológicas y Praxis</a:t>
            </a:r>
            <a:endParaRPr lang="es-VE" dirty="0">
              <a:latin typeface="Old English Text MT" pitchFamily="66" charset="0"/>
            </a:endParaRPr>
          </a:p>
        </p:txBody>
      </p:sp>
      <p:sp>
        <p:nvSpPr>
          <p:cNvPr id="5" name="4 Subtítulo"/>
          <p:cNvSpPr>
            <a:spLocks noGrp="1"/>
          </p:cNvSpPr>
          <p:nvPr>
            <p:ph type="subTitle" idx="1"/>
          </p:nvPr>
        </p:nvSpPr>
        <p:spPr>
          <a:xfrm>
            <a:off x="4572000" y="1643050"/>
            <a:ext cx="4071942" cy="4429156"/>
          </a:xfrm>
        </p:spPr>
        <p:txBody>
          <a:bodyPr>
            <a:normAutofit fontScale="92500" lnSpcReduction="20000"/>
          </a:bodyPr>
          <a:lstStyle/>
          <a:p>
            <a:pPr algn="l">
              <a:buFont typeface="Wingdings" pitchFamily="2" charset="2"/>
              <a:buChar char="Ø"/>
            </a:pPr>
            <a:endParaRPr lang="es-ES" dirty="0" smtClean="0">
              <a:latin typeface="Arial" pitchFamily="34" charset="0"/>
              <a:cs typeface="Arial" pitchFamily="34" charset="0"/>
            </a:endParaRPr>
          </a:p>
          <a:p>
            <a:pPr lvl="0" algn="l">
              <a:buFont typeface="Wingdings" pitchFamily="2" charset="2"/>
              <a:buChar char="Ø"/>
            </a:pPr>
            <a:r>
              <a:rPr lang="es-ES" dirty="0" smtClean="0">
                <a:latin typeface="Arial" pitchFamily="34" charset="0"/>
                <a:cs typeface="Arial" pitchFamily="34" charset="0"/>
              </a:rPr>
              <a:t>Sesiones presenciales con el asesor espiritual u otros facilitadores</a:t>
            </a:r>
          </a:p>
          <a:p>
            <a:pPr lvl="0" algn="l">
              <a:buFont typeface="Wingdings" pitchFamily="2" charset="2"/>
              <a:buChar char="Ø"/>
            </a:pPr>
            <a:r>
              <a:rPr lang="es-ES" dirty="0" smtClean="0">
                <a:latin typeface="Arial" pitchFamily="34" charset="0"/>
                <a:cs typeface="Arial" pitchFamily="34" charset="0"/>
              </a:rPr>
              <a:t>Encuentros</a:t>
            </a:r>
          </a:p>
          <a:p>
            <a:pPr lvl="0" algn="l">
              <a:buFont typeface="Wingdings" pitchFamily="2" charset="2"/>
              <a:buChar char="Ø"/>
            </a:pPr>
            <a:r>
              <a:rPr lang="es-ES" dirty="0" smtClean="0">
                <a:latin typeface="Arial" pitchFamily="34" charset="0"/>
                <a:cs typeface="Arial" pitchFamily="34" charset="0"/>
              </a:rPr>
              <a:t>Retiros</a:t>
            </a:r>
          </a:p>
          <a:p>
            <a:pPr lvl="0" algn="l">
              <a:buFont typeface="Wingdings" pitchFamily="2" charset="2"/>
              <a:buChar char="Ø"/>
            </a:pPr>
            <a:r>
              <a:rPr lang="es-ES" dirty="0" smtClean="0">
                <a:latin typeface="Arial" pitchFamily="34" charset="0"/>
                <a:cs typeface="Arial" pitchFamily="34" charset="0"/>
              </a:rPr>
              <a:t>Exposiciones </a:t>
            </a:r>
          </a:p>
          <a:p>
            <a:pPr lvl="0" algn="l">
              <a:buFont typeface="Wingdings" pitchFamily="2" charset="2"/>
              <a:buChar char="Ø"/>
            </a:pPr>
            <a:r>
              <a:rPr lang="es-ES" dirty="0" smtClean="0">
                <a:latin typeface="Arial" pitchFamily="34" charset="0"/>
                <a:cs typeface="Arial" pitchFamily="34" charset="0"/>
              </a:rPr>
              <a:t>Talleres varios</a:t>
            </a:r>
          </a:p>
          <a:p>
            <a:pPr lvl="0" algn="l">
              <a:buFont typeface="Wingdings" pitchFamily="2" charset="2"/>
              <a:buChar char="Ø"/>
            </a:pPr>
            <a:r>
              <a:rPr lang="es-ES" dirty="0" smtClean="0">
                <a:latin typeface="Arial" pitchFamily="34" charset="0"/>
                <a:cs typeface="Arial" pitchFamily="34" charset="0"/>
              </a:rPr>
              <a:t>Retiros</a:t>
            </a:r>
          </a:p>
          <a:p>
            <a:pPr lvl="0" algn="l">
              <a:buFont typeface="Wingdings" pitchFamily="2" charset="2"/>
              <a:buChar char="Ø"/>
            </a:pPr>
            <a:r>
              <a:rPr lang="es-ES" dirty="0" smtClean="0">
                <a:latin typeface="Arial" pitchFamily="34" charset="0"/>
                <a:cs typeface="Arial" pitchFamily="34" charset="0"/>
              </a:rPr>
              <a:t>Convivencias</a:t>
            </a:r>
          </a:p>
          <a:p>
            <a:pPr lvl="0" algn="l">
              <a:buFont typeface="Wingdings" pitchFamily="2" charset="2"/>
              <a:buChar char="Ø"/>
            </a:pPr>
            <a:r>
              <a:rPr lang="es-ES" dirty="0" smtClean="0">
                <a:latin typeface="Arial" pitchFamily="34" charset="0"/>
                <a:cs typeface="Arial" pitchFamily="34" charset="0"/>
              </a:rPr>
              <a:t>Video foro</a:t>
            </a:r>
          </a:p>
          <a:p>
            <a:pPr lvl="0" algn="l">
              <a:buFont typeface="Wingdings" pitchFamily="2" charset="2"/>
              <a:buChar char="Ø"/>
            </a:pPr>
            <a:r>
              <a:rPr lang="es-ES" dirty="0" smtClean="0">
                <a:latin typeface="Arial" pitchFamily="34" charset="0"/>
                <a:cs typeface="Arial" pitchFamily="34" charset="0"/>
              </a:rPr>
              <a:t>Trabajo pastoral</a:t>
            </a:r>
          </a:p>
          <a:p>
            <a:pPr lvl="0" algn="l">
              <a:buFont typeface="Wingdings" pitchFamily="2" charset="2"/>
              <a:buChar char="Ø"/>
            </a:pPr>
            <a:r>
              <a:rPr lang="es-ES" dirty="0" smtClean="0">
                <a:latin typeface="Arial" pitchFamily="34" charset="0"/>
                <a:cs typeface="Arial" pitchFamily="34" charset="0"/>
              </a:rPr>
              <a:t>Testimonio reflexivo</a:t>
            </a:r>
          </a:p>
          <a:p>
            <a:pPr lvl="0" algn="l">
              <a:buFont typeface="Wingdings" pitchFamily="2" charset="2"/>
              <a:buChar char="Ø"/>
            </a:pPr>
            <a:r>
              <a:rPr lang="es-ES" dirty="0" smtClean="0">
                <a:latin typeface="Arial" pitchFamily="34" charset="0"/>
                <a:cs typeface="Arial" pitchFamily="34" charset="0"/>
              </a:rPr>
              <a:t>El oficio divino</a:t>
            </a:r>
          </a:p>
          <a:p>
            <a:pPr lvl="0" algn="l">
              <a:buFont typeface="Wingdings" pitchFamily="2" charset="2"/>
              <a:buChar char="Ø"/>
            </a:pPr>
            <a:r>
              <a:rPr lang="es-ES" dirty="0" smtClean="0">
                <a:latin typeface="Arial" pitchFamily="34" charset="0"/>
                <a:cs typeface="Arial" pitchFamily="34" charset="0"/>
              </a:rPr>
              <a:t>Participación activa en la celebración de la Eucaristía</a:t>
            </a:r>
          </a:p>
          <a:p>
            <a:pPr lvl="0" algn="l">
              <a:buFont typeface="Wingdings" pitchFamily="2" charset="2"/>
              <a:buChar char="Ø"/>
            </a:pPr>
            <a:r>
              <a:rPr lang="es-ES" dirty="0" smtClean="0">
                <a:latin typeface="Arial" pitchFamily="34" charset="0"/>
                <a:cs typeface="Arial" pitchFamily="34" charset="0"/>
              </a:rPr>
              <a:t>Otros</a:t>
            </a:r>
          </a:p>
          <a:p>
            <a:pPr marL="342900" lvl="0" indent="-342900" algn="l"/>
            <a:endParaRPr lang="es-ES" dirty="0" smtClean="0">
              <a:latin typeface="Arial" pitchFamily="34" charset="0"/>
              <a:cs typeface="Arial" pitchFamily="34" charset="0"/>
            </a:endParaRPr>
          </a:p>
          <a:p>
            <a:pPr marL="342900" indent="-342900" algn="l"/>
            <a:endParaRPr lang="es-ES" dirty="0" smtClean="0">
              <a:latin typeface="Arial" pitchFamily="34" charset="0"/>
              <a:cs typeface="Arial" pitchFamily="34" charset="0"/>
            </a:endParaRPr>
          </a:p>
          <a:p>
            <a:pPr marL="342900" indent="-342900" algn="l">
              <a:lnSpc>
                <a:spcPct val="120000"/>
              </a:lnSpc>
              <a:buFont typeface="Wingdings" pitchFamily="2" charset="2"/>
              <a:buChar char="Ø"/>
            </a:pPr>
            <a:endParaRPr lang="es-ES" dirty="0">
              <a:latin typeface="Arial" pitchFamily="34" charset="0"/>
              <a:cs typeface="Arial" pitchFamily="34" charset="0"/>
            </a:endParaRPr>
          </a:p>
        </p:txBody>
      </p:sp>
      <p:pic>
        <p:nvPicPr>
          <p:cNvPr id="6" name="Picture 4" descr="http://2.bp.blogspot.com/-vbWOMZJZX5Q/T7QW6ZK3vfI/AAAAAAAAAqE/il59QORS6MI/s640/ALABARE.gif"/>
          <p:cNvPicPr>
            <a:picLocks noChangeAspect="1" noChangeArrowheads="1"/>
          </p:cNvPicPr>
          <p:nvPr/>
        </p:nvPicPr>
        <p:blipFill>
          <a:blip r:embed="rId2"/>
          <a:srcRect/>
          <a:stretch>
            <a:fillRect/>
          </a:stretch>
        </p:blipFill>
        <p:spPr bwMode="auto">
          <a:xfrm>
            <a:off x="571472" y="1428735"/>
            <a:ext cx="3714776" cy="5287607"/>
          </a:xfrm>
          <a:prstGeom prst="rect">
            <a:avLst/>
          </a:prstGeom>
          <a:ln>
            <a:noFill/>
          </a:ln>
          <a:effectLst>
            <a:softEdge rad="112500"/>
          </a:effectLst>
        </p:spPr>
      </p:pic>
      <p:pic>
        <p:nvPicPr>
          <p:cNvPr id="8" name="Picture 4" descr="http://www.dominicasorihuela.org/images/stories/sitio/escuditoveritas.png"/>
          <p:cNvPicPr>
            <a:picLocks noChangeAspect="1" noChangeArrowheads="1"/>
          </p:cNvPicPr>
          <p:nvPr/>
        </p:nvPicPr>
        <p:blipFill>
          <a:blip r:embed="rId3"/>
          <a:srcRect/>
          <a:stretch>
            <a:fillRect/>
          </a:stretch>
        </p:blipFill>
        <p:spPr bwMode="auto">
          <a:xfrm>
            <a:off x="8215338" y="5857892"/>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214290"/>
            <a:ext cx="8319314" cy="1036230"/>
          </a:xfrm>
        </p:spPr>
        <p:txBody>
          <a:bodyPr>
            <a:normAutofit/>
          </a:bodyPr>
          <a:lstStyle/>
          <a:p>
            <a:r>
              <a:rPr lang="es-ES" dirty="0" smtClean="0">
                <a:latin typeface="Old English Text MT" pitchFamily="66" charset="0"/>
              </a:rPr>
              <a:t>Formación Permanente</a:t>
            </a:r>
            <a:endParaRPr lang="es-VE" dirty="0">
              <a:latin typeface="Old English Text MT" pitchFamily="66" charset="0"/>
            </a:endParaRPr>
          </a:p>
        </p:txBody>
      </p:sp>
      <p:sp>
        <p:nvSpPr>
          <p:cNvPr id="5" name="4 Subtítulo"/>
          <p:cNvSpPr>
            <a:spLocks noGrp="1"/>
          </p:cNvSpPr>
          <p:nvPr>
            <p:ph type="subTitle" idx="1"/>
          </p:nvPr>
        </p:nvSpPr>
        <p:spPr>
          <a:xfrm>
            <a:off x="4857752" y="1571612"/>
            <a:ext cx="3857652" cy="4714908"/>
          </a:xfrm>
        </p:spPr>
        <p:txBody>
          <a:bodyPr>
            <a:normAutofit fontScale="85000" lnSpcReduction="10000"/>
          </a:bodyPr>
          <a:lstStyle/>
          <a:p>
            <a:pPr algn="just">
              <a:lnSpc>
                <a:spcPct val="120000"/>
              </a:lnSpc>
            </a:pPr>
            <a:r>
              <a:rPr lang="es-ES" dirty="0" smtClean="0"/>
              <a:t>Una vez adquirido el compromiso definitivo de pertenecer a la Orden de Predicadores, corresponde seguir profundizando en la fe por medio de un proceso de formación continua.  Para tal fin se prepararán cursos especializados en un tema específico, así como también se dictarán conferencias, ponencias de frailes, religiosas, laicos y especialistas invitados.  Tal y como lo afirma Héctor </a:t>
            </a:r>
            <a:r>
              <a:rPr lang="es-ES" dirty="0" err="1" smtClean="0"/>
              <a:t>Mandujano</a:t>
            </a:r>
            <a:r>
              <a:rPr lang="es-ES" dirty="0" smtClean="0"/>
              <a:t> </a:t>
            </a:r>
            <a:r>
              <a:rPr lang="es-ES" dirty="0" err="1" smtClean="0"/>
              <a:t>Ortíz</a:t>
            </a:r>
            <a:r>
              <a:rPr lang="es-ES" dirty="0" smtClean="0"/>
              <a:t>, O.P.  cuyo trabajo ha </a:t>
            </a:r>
            <a:r>
              <a:rPr lang="es-ES" smtClean="0"/>
              <a:t>servido de </a:t>
            </a:r>
            <a:r>
              <a:rPr lang="es-ES" dirty="0" smtClean="0"/>
              <a:t>referencia para la elaboración de este programa: “la formación ya puede operar como talleres de investigación y discusión sobre diversos temas, que permitan el conocimiento en torno a la realidad laical, social y cultural”.  Se busca oxigenar a la Iglesia y llegar con la predicación hasta donde no tienen alcance los hermanos religiosos para contribuir así a la edificación del Reino de Dios. </a:t>
            </a:r>
          </a:p>
          <a:p>
            <a:pPr algn="just">
              <a:lnSpc>
                <a:spcPct val="120000"/>
              </a:lnSpc>
            </a:pPr>
            <a:endParaRPr lang="es-ES" dirty="0">
              <a:latin typeface="Arial" pitchFamily="34" charset="0"/>
              <a:cs typeface="Arial" pitchFamily="34" charset="0"/>
            </a:endParaRPr>
          </a:p>
        </p:txBody>
      </p:sp>
      <p:pic>
        <p:nvPicPr>
          <p:cNvPr id="43012" name="Picture 4" descr="http://4.bp.blogspot.com/-0AUzK8owiC8/TeAAvDmisdI/AAAAAAAAAMM/bEnosow_-DE/s1600/ven-espiritu.gif"/>
          <p:cNvPicPr>
            <a:picLocks noChangeAspect="1" noChangeArrowheads="1"/>
          </p:cNvPicPr>
          <p:nvPr/>
        </p:nvPicPr>
        <p:blipFill>
          <a:blip r:embed="rId2"/>
          <a:srcRect/>
          <a:stretch>
            <a:fillRect/>
          </a:stretch>
        </p:blipFill>
        <p:spPr bwMode="auto">
          <a:xfrm>
            <a:off x="928662" y="1428736"/>
            <a:ext cx="3714776" cy="4979049"/>
          </a:xfrm>
          <a:prstGeom prst="rect">
            <a:avLst/>
          </a:prstGeom>
          <a:noFill/>
        </p:spPr>
      </p:pic>
      <p:pic>
        <p:nvPicPr>
          <p:cNvPr id="8" name="Picture 4" descr="http://www.dominicasorihuela.org/images/stories/sitio/escuditoveritas.png"/>
          <p:cNvPicPr>
            <a:picLocks noChangeAspect="1" noChangeArrowheads="1"/>
          </p:cNvPicPr>
          <p:nvPr/>
        </p:nvPicPr>
        <p:blipFill>
          <a:blip r:embed="rId3"/>
          <a:srcRect/>
          <a:stretch>
            <a:fillRect/>
          </a:stretch>
        </p:blipFill>
        <p:spPr bwMode="auto">
          <a:xfrm>
            <a:off x="214282" y="428604"/>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fontScale="90000"/>
          </a:bodyPr>
          <a:lstStyle/>
          <a:p>
            <a:r>
              <a:rPr lang="es-ES" dirty="0" smtClean="0">
                <a:latin typeface="Old English Text MT" pitchFamily="66" charset="0"/>
              </a:rPr>
              <a:t>Temario propuesto para la </a:t>
            </a:r>
            <a:br>
              <a:rPr lang="es-ES" dirty="0" smtClean="0">
                <a:latin typeface="Old English Text MT" pitchFamily="66" charset="0"/>
              </a:rPr>
            </a:br>
            <a:r>
              <a:rPr lang="es-ES" dirty="0" smtClean="0">
                <a:latin typeface="Old English Text MT" pitchFamily="66" charset="0"/>
              </a:rPr>
              <a:t> Formación Permanente</a:t>
            </a:r>
            <a:endParaRPr lang="es-VE" dirty="0">
              <a:latin typeface="Old English Text MT" pitchFamily="66" charset="0"/>
            </a:endParaRPr>
          </a:p>
        </p:txBody>
      </p:sp>
      <p:pic>
        <p:nvPicPr>
          <p:cNvPr id="44036" name="Picture 4" descr="http://2.bp.blogspot.com/-lbI-2z9Wdjc/TaoH6E9MUDI/AAAAAAAAAJE/vxp62gEJRS8/s1600/16-de-abril-brillo.gif"/>
          <p:cNvPicPr>
            <a:picLocks noChangeAspect="1" noChangeArrowheads="1"/>
          </p:cNvPicPr>
          <p:nvPr/>
        </p:nvPicPr>
        <p:blipFill>
          <a:blip r:embed="rId2"/>
          <a:srcRect/>
          <a:stretch>
            <a:fillRect/>
          </a:stretch>
        </p:blipFill>
        <p:spPr bwMode="auto">
          <a:xfrm>
            <a:off x="357158" y="1357298"/>
            <a:ext cx="3826388" cy="5233981"/>
          </a:xfrm>
          <a:prstGeom prst="rect">
            <a:avLst/>
          </a:prstGeom>
          <a:noFill/>
        </p:spPr>
      </p:pic>
      <p:pic>
        <p:nvPicPr>
          <p:cNvPr id="8" name="Picture 4" descr="http://www.dominicasorihuela.org/images/stories/sitio/escuditoveritas.png"/>
          <p:cNvPicPr>
            <a:picLocks noChangeAspect="1" noChangeArrowheads="1"/>
          </p:cNvPicPr>
          <p:nvPr/>
        </p:nvPicPr>
        <p:blipFill>
          <a:blip r:embed="rId3"/>
          <a:srcRect/>
          <a:stretch>
            <a:fillRect/>
          </a:stretch>
        </p:blipFill>
        <p:spPr bwMode="auto">
          <a:xfrm>
            <a:off x="214282" y="428604"/>
            <a:ext cx="673557" cy="857256"/>
          </a:xfrm>
          <a:prstGeom prst="rect">
            <a:avLst/>
          </a:prstGeom>
          <a:noFill/>
        </p:spPr>
      </p:pic>
      <p:sp>
        <p:nvSpPr>
          <p:cNvPr id="6" name="4 Subtítulo"/>
          <p:cNvSpPr txBox="1">
            <a:spLocks/>
          </p:cNvSpPr>
          <p:nvPr/>
        </p:nvSpPr>
        <p:spPr>
          <a:xfrm>
            <a:off x="4270351" y="1693428"/>
            <a:ext cx="4357694" cy="4929222"/>
          </a:xfrm>
          <a:prstGeom prst="rect">
            <a:avLst/>
          </a:prstGeom>
        </p:spPr>
        <p:txBody>
          <a:bodyPr vert="horz" lIns="91440" tIns="45720" rIns="91440" bIns="45720" rtlCol="0">
            <a:normAutofit fontScale="92500"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342900" indent="-342900" algn="l">
              <a:buFont typeface="+mj-lt"/>
              <a:buAutoNum type="arabicPeriod"/>
            </a:pPr>
            <a:r>
              <a:rPr lang="es-ES" dirty="0" smtClean="0"/>
              <a:t>Cartas de los Apóstoles</a:t>
            </a:r>
          </a:p>
          <a:p>
            <a:pPr marL="342900" indent="-342900" algn="l">
              <a:buFont typeface="+mj-lt"/>
              <a:buAutoNum type="arabicPeriod"/>
            </a:pPr>
            <a:r>
              <a:rPr lang="es-ES" dirty="0" smtClean="0"/>
              <a:t>Evangelios apócrifos</a:t>
            </a:r>
          </a:p>
          <a:p>
            <a:pPr marL="342900" indent="-342900" algn="l">
              <a:buFont typeface="+mj-lt"/>
              <a:buAutoNum type="arabicPeriod"/>
            </a:pPr>
            <a:r>
              <a:rPr lang="es-ES" dirty="0" smtClean="0"/>
              <a:t>Problemas fundamentales en la bioética: aborto, clonación</a:t>
            </a:r>
          </a:p>
          <a:p>
            <a:pPr marL="342900" indent="-342900" algn="l">
              <a:buFont typeface="+mj-lt"/>
              <a:buAutoNum type="arabicPeriod"/>
            </a:pPr>
            <a:r>
              <a:rPr lang="es-ES" dirty="0" smtClean="0"/>
              <a:t>Pobreza y marginalidad</a:t>
            </a:r>
          </a:p>
          <a:p>
            <a:pPr marL="342900" indent="-342900" algn="l">
              <a:buFont typeface="+mj-lt"/>
              <a:buAutoNum type="arabicPeriod"/>
            </a:pPr>
            <a:r>
              <a:rPr lang="es-ES" dirty="0" smtClean="0"/>
              <a:t>Doctrina social de la Iglesia y ecología,  encíclica </a:t>
            </a:r>
            <a:r>
              <a:rPr lang="es-ES" dirty="0" err="1" smtClean="0"/>
              <a:t>Laudato</a:t>
            </a:r>
            <a:r>
              <a:rPr lang="es-ES" dirty="0" smtClean="0"/>
              <a:t> Si.</a:t>
            </a:r>
          </a:p>
          <a:p>
            <a:pPr marL="342900" indent="-342900" algn="l">
              <a:buFont typeface="+mj-lt"/>
              <a:buAutoNum type="arabicPeriod"/>
            </a:pPr>
            <a:r>
              <a:rPr lang="es-ES" dirty="0" smtClean="0"/>
              <a:t>La Iglesia y los derechos humanos</a:t>
            </a:r>
          </a:p>
          <a:p>
            <a:pPr marL="342900" indent="-342900" algn="l">
              <a:buFont typeface="+mj-lt"/>
              <a:buAutoNum type="arabicPeriod"/>
            </a:pPr>
            <a:r>
              <a:rPr lang="es-ES" dirty="0" smtClean="0"/>
              <a:t>Los signos de los tiempos</a:t>
            </a:r>
          </a:p>
          <a:p>
            <a:pPr marL="342900" indent="-342900" algn="l">
              <a:buFont typeface="+mj-lt"/>
              <a:buAutoNum type="arabicPeriod"/>
            </a:pPr>
            <a:r>
              <a:rPr lang="es-ES" dirty="0" smtClean="0"/>
              <a:t>Apariciones Marianas en los últimos tiempos</a:t>
            </a:r>
          </a:p>
          <a:p>
            <a:pPr marL="342900" indent="-342900" algn="l">
              <a:buFont typeface="+mj-lt"/>
              <a:buAutoNum type="arabicPeriod"/>
            </a:pPr>
            <a:r>
              <a:rPr lang="es-ES" dirty="0" smtClean="0"/>
              <a:t>Los divorciados y vueltos a casar y su posición dentro de la Iglesia</a:t>
            </a:r>
          </a:p>
          <a:p>
            <a:pPr marL="342900" indent="-342900" algn="l">
              <a:buFont typeface="+mj-lt"/>
              <a:buAutoNum type="arabicPeriod"/>
            </a:pPr>
            <a:r>
              <a:rPr lang="es-ES" dirty="0" smtClean="0"/>
              <a:t>Libertad y relativismo, la acedia espiritual</a:t>
            </a:r>
          </a:p>
          <a:p>
            <a:pPr marL="342900" indent="-342900" algn="l">
              <a:buFont typeface="+mj-lt"/>
              <a:buAutoNum type="arabicPeriod"/>
            </a:pPr>
            <a:r>
              <a:rPr lang="es-ES" dirty="0" smtClean="0"/>
              <a:t>El diálogo entre ciencia y fe</a:t>
            </a:r>
          </a:p>
          <a:p>
            <a:pPr marL="342900" indent="-342900" algn="l">
              <a:buFont typeface="+mj-lt"/>
              <a:buAutoNum type="arabicPeriod"/>
            </a:pPr>
            <a:r>
              <a:rPr lang="es-ES" dirty="0" smtClean="0"/>
              <a:t>El misterio pascual, centro de nuestra fe</a:t>
            </a:r>
          </a:p>
          <a:p>
            <a:pPr marL="342900" indent="-342900" algn="l">
              <a:buFont typeface="+mj-lt"/>
              <a:buAutoNum type="arabicPeriod"/>
            </a:pPr>
            <a:endParaRPr lang="es-ES" dirty="0" smtClean="0">
              <a:latin typeface="Arial" pitchFamily="34" charset="0"/>
              <a:cs typeface="Arial" pitchFamily="34" charset="0"/>
            </a:endParaRPr>
          </a:p>
          <a:p>
            <a:pPr marL="342900" indent="-342900" algn="l"/>
            <a:endParaRPr lang="es-ES" dirty="0" smtClean="0">
              <a:latin typeface="Arial" pitchFamily="34" charset="0"/>
              <a:cs typeface="Arial" pitchFamily="34" charset="0"/>
            </a:endParaRPr>
          </a:p>
          <a:p>
            <a:pPr marL="342900" indent="-342900" algn="l">
              <a:lnSpc>
                <a:spcPct val="120000"/>
              </a:lnSpc>
              <a:buFont typeface="+mj-lt"/>
              <a:buAutoNum type="arabicPeriod"/>
            </a:pPr>
            <a:endParaRPr lang="es-ES" dirty="0">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fontScale="90000"/>
          </a:bodyPr>
          <a:lstStyle/>
          <a:p>
            <a:r>
              <a:rPr lang="es-ES" dirty="0" smtClean="0">
                <a:latin typeface="Old English Text MT" pitchFamily="66" charset="0"/>
              </a:rPr>
              <a:t>Temario propuesto para la </a:t>
            </a:r>
            <a:br>
              <a:rPr lang="es-ES" dirty="0" smtClean="0">
                <a:latin typeface="Old English Text MT" pitchFamily="66" charset="0"/>
              </a:rPr>
            </a:br>
            <a:r>
              <a:rPr lang="es-ES" dirty="0" smtClean="0">
                <a:latin typeface="Old English Text MT" pitchFamily="66" charset="0"/>
              </a:rPr>
              <a:t>Formación Permanente</a:t>
            </a:r>
            <a:endParaRPr lang="es-VE" dirty="0">
              <a:latin typeface="Old English Text MT" pitchFamily="66" charset="0"/>
            </a:endParaRPr>
          </a:p>
        </p:txBody>
      </p:sp>
      <p:sp>
        <p:nvSpPr>
          <p:cNvPr id="5" name="4 Subtítulo"/>
          <p:cNvSpPr>
            <a:spLocks noGrp="1"/>
          </p:cNvSpPr>
          <p:nvPr>
            <p:ph type="subTitle" idx="1"/>
          </p:nvPr>
        </p:nvSpPr>
        <p:spPr>
          <a:xfrm>
            <a:off x="4357710" y="1571612"/>
            <a:ext cx="4357694" cy="4929222"/>
          </a:xfrm>
        </p:spPr>
        <p:txBody>
          <a:bodyPr>
            <a:normAutofit fontScale="85000" lnSpcReduction="10000"/>
          </a:bodyPr>
          <a:lstStyle/>
          <a:p>
            <a:pPr marL="342900" lvl="0" indent="-342900" algn="l">
              <a:buFont typeface="+mj-lt"/>
              <a:buAutoNum type="arabicPeriod" startAt="13"/>
            </a:pPr>
            <a:r>
              <a:rPr lang="es-ES" dirty="0" smtClean="0"/>
              <a:t>Encarnación, revelación y salvación. Dei Verbum</a:t>
            </a:r>
          </a:p>
          <a:p>
            <a:pPr marL="342900" lvl="0" indent="-342900" algn="l">
              <a:buFont typeface="+mj-lt"/>
              <a:buAutoNum type="arabicPeriod" startAt="13"/>
            </a:pPr>
            <a:r>
              <a:rPr lang="es-ES" dirty="0" smtClean="0"/>
              <a:t>Antropología teológica, el hombre como centro de la creación</a:t>
            </a:r>
          </a:p>
          <a:p>
            <a:pPr marL="342900" lvl="0" indent="-342900" algn="l">
              <a:buFont typeface="+mj-lt"/>
              <a:buAutoNum type="arabicPeriod" startAt="13"/>
            </a:pPr>
            <a:r>
              <a:rPr lang="es-ES" dirty="0" smtClean="0"/>
              <a:t>Apologética en los tiempos actuales frente al materialismo, el relativismo, el ateísmo, el sincretismo, el feminismo radical, las sectas y la new </a:t>
            </a:r>
            <a:r>
              <a:rPr lang="es-ES" dirty="0" err="1" smtClean="0"/>
              <a:t>age</a:t>
            </a:r>
            <a:endParaRPr lang="es-ES" dirty="0" smtClean="0"/>
          </a:p>
          <a:p>
            <a:pPr marL="342900" lvl="0" indent="-342900" algn="l">
              <a:buFont typeface="+mj-lt"/>
              <a:buAutoNum type="arabicPeriod" startAt="13"/>
            </a:pPr>
            <a:r>
              <a:rPr lang="es-ES" dirty="0" smtClean="0"/>
              <a:t>Eclesiología en América Latina</a:t>
            </a:r>
          </a:p>
          <a:p>
            <a:pPr marL="342900" lvl="0" indent="-342900" algn="l">
              <a:buFont typeface="+mj-lt"/>
              <a:buAutoNum type="arabicPeriod" startAt="13"/>
            </a:pPr>
            <a:r>
              <a:rPr lang="es-ES" dirty="0" smtClean="0"/>
              <a:t>La teología de la liberación</a:t>
            </a:r>
          </a:p>
          <a:p>
            <a:pPr marL="342900" lvl="0" indent="-342900" algn="l">
              <a:buFont typeface="+mj-lt"/>
              <a:buAutoNum type="arabicPeriod" startAt="13"/>
            </a:pPr>
            <a:r>
              <a:rPr lang="es-ES" dirty="0" smtClean="0"/>
              <a:t>Las Herejías y apostasías modernas</a:t>
            </a:r>
          </a:p>
          <a:p>
            <a:pPr marL="342900" lvl="0" indent="-342900" algn="l">
              <a:buFont typeface="+mj-lt"/>
              <a:buAutoNum type="arabicPeriod" startAt="13"/>
            </a:pPr>
            <a:r>
              <a:rPr lang="es-ES" dirty="0" smtClean="0"/>
              <a:t>La existencia del demonio como dogma de fe</a:t>
            </a:r>
          </a:p>
          <a:p>
            <a:pPr marL="342900" lvl="0" indent="-342900" algn="l">
              <a:buFont typeface="+mj-lt"/>
              <a:buAutoNum type="arabicPeriod" startAt="13"/>
            </a:pPr>
            <a:r>
              <a:rPr lang="es-ES" dirty="0" smtClean="0"/>
              <a:t>Religión política y adoctrinamiento de masas</a:t>
            </a:r>
          </a:p>
          <a:p>
            <a:pPr marL="342900" lvl="0" indent="-342900" algn="l">
              <a:buFont typeface="+mj-lt"/>
              <a:buAutoNum type="arabicPeriod" startAt="13"/>
            </a:pPr>
            <a:r>
              <a:rPr lang="es-ES" dirty="0" smtClean="0"/>
              <a:t>María, una mujer sencilla</a:t>
            </a:r>
          </a:p>
          <a:p>
            <a:pPr marL="342900" lvl="0" indent="-342900" algn="l">
              <a:buFont typeface="+mj-lt"/>
              <a:buAutoNum type="arabicPeriod" startAt="13"/>
            </a:pPr>
            <a:r>
              <a:rPr lang="es-ES" dirty="0" smtClean="0"/>
              <a:t>La mujer en la Biblia</a:t>
            </a:r>
          </a:p>
          <a:p>
            <a:pPr marL="342900" lvl="0" indent="-342900" algn="l">
              <a:buFont typeface="+mj-lt"/>
              <a:buAutoNum type="arabicPeriod" startAt="13"/>
            </a:pPr>
            <a:r>
              <a:rPr lang="es-ES" dirty="0" smtClean="0"/>
              <a:t>Mariología popular venezolana</a:t>
            </a:r>
          </a:p>
          <a:p>
            <a:pPr marL="342900" lvl="0" indent="-342900" algn="l">
              <a:buFont typeface="+mj-lt"/>
              <a:buAutoNum type="arabicPeriod" startAt="13"/>
            </a:pPr>
            <a:r>
              <a:rPr lang="es-ES" dirty="0" smtClean="0"/>
              <a:t>Vida y obra de Dominicos ejemplares en Venezuela</a:t>
            </a:r>
          </a:p>
          <a:p>
            <a:pPr marL="342900" lvl="0" indent="-342900" algn="l">
              <a:buFont typeface="+mj-lt"/>
              <a:buAutoNum type="arabicPeriod" startAt="13"/>
            </a:pPr>
            <a:r>
              <a:rPr lang="es-ES" dirty="0" smtClean="0"/>
              <a:t>Superstición, expresiones de falsa piedad y fanatismo</a:t>
            </a:r>
          </a:p>
          <a:p>
            <a:pPr marL="342900" lvl="0" indent="-342900" algn="l"/>
            <a:endParaRPr lang="es-ES" dirty="0" smtClean="0">
              <a:latin typeface="Arial" pitchFamily="34" charset="0"/>
              <a:cs typeface="Arial" pitchFamily="34" charset="0"/>
            </a:endParaRPr>
          </a:p>
          <a:p>
            <a:pPr marL="342900" indent="-342900" algn="l">
              <a:buFont typeface="+mj-lt"/>
              <a:buAutoNum type="arabicPeriod" startAt="13"/>
            </a:pPr>
            <a:endParaRPr lang="es-ES" dirty="0" smtClean="0">
              <a:latin typeface="Arial" pitchFamily="34" charset="0"/>
              <a:cs typeface="Arial" pitchFamily="34" charset="0"/>
            </a:endParaRPr>
          </a:p>
          <a:p>
            <a:pPr marL="342900" indent="-342900" algn="l">
              <a:lnSpc>
                <a:spcPct val="120000"/>
              </a:lnSpc>
              <a:buFont typeface="+mj-lt"/>
              <a:buAutoNum type="arabicPeriod" startAt="13"/>
            </a:pPr>
            <a:endParaRPr lang="es-ES" dirty="0">
              <a:latin typeface="Arial" pitchFamily="34" charset="0"/>
              <a:cs typeface="Arial" pitchFamily="34" charset="0"/>
            </a:endParaRPr>
          </a:p>
        </p:txBody>
      </p:sp>
      <p:pic>
        <p:nvPicPr>
          <p:cNvPr id="45058" name="Picture 2" descr="http://3.bp.blogspot.com/-K-2BPi9sdEs/Tj8Q0X-Db_I/AAAAAAAAATM/FUxOTENUlRw/s1600/domingo-pies-cruz.gif"/>
          <p:cNvPicPr>
            <a:picLocks noChangeAspect="1" noChangeArrowheads="1"/>
          </p:cNvPicPr>
          <p:nvPr/>
        </p:nvPicPr>
        <p:blipFill>
          <a:blip r:embed="rId2"/>
          <a:srcRect/>
          <a:stretch>
            <a:fillRect/>
          </a:stretch>
        </p:blipFill>
        <p:spPr bwMode="auto">
          <a:xfrm>
            <a:off x="500034" y="1500174"/>
            <a:ext cx="3820784" cy="5040349"/>
          </a:xfrm>
          <a:prstGeom prst="rect">
            <a:avLst/>
          </a:prstGeom>
          <a:ln>
            <a:noFill/>
          </a:ln>
          <a:effectLst>
            <a:softEdge rad="112500"/>
          </a:effectLst>
        </p:spPr>
      </p:pic>
      <p:pic>
        <p:nvPicPr>
          <p:cNvPr id="6" name="Picture 4" descr="http://www.dominicasorihuela.org/images/stories/sitio/escuditoveritas.png"/>
          <p:cNvPicPr>
            <a:picLocks noChangeAspect="1" noChangeArrowheads="1"/>
          </p:cNvPicPr>
          <p:nvPr/>
        </p:nvPicPr>
        <p:blipFill>
          <a:blip r:embed="rId3"/>
          <a:srcRect/>
          <a:stretch>
            <a:fillRect/>
          </a:stretch>
        </p:blipFill>
        <p:spPr bwMode="auto">
          <a:xfrm>
            <a:off x="214282" y="428604"/>
            <a:ext cx="673557" cy="8572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ctrTitle"/>
          </p:nvPr>
        </p:nvSpPr>
        <p:spPr>
          <a:xfrm>
            <a:off x="395536" y="188640"/>
            <a:ext cx="8319314" cy="1276194"/>
          </a:xfrm>
        </p:spPr>
        <p:txBody>
          <a:bodyPr>
            <a:normAutofit fontScale="90000"/>
          </a:bodyPr>
          <a:lstStyle/>
          <a:p>
            <a:r>
              <a:rPr lang="es-ES" dirty="0" smtClean="0">
                <a:latin typeface="Old English Text MT" pitchFamily="66" charset="0"/>
              </a:rPr>
              <a:t>Estrategias Metodológicas y Praxis</a:t>
            </a:r>
            <a:endParaRPr lang="es-VE" dirty="0">
              <a:latin typeface="Old English Text MT" pitchFamily="66" charset="0"/>
            </a:endParaRPr>
          </a:p>
        </p:txBody>
      </p:sp>
      <p:sp>
        <p:nvSpPr>
          <p:cNvPr id="5" name="4 Subtítulo"/>
          <p:cNvSpPr>
            <a:spLocks noGrp="1"/>
          </p:cNvSpPr>
          <p:nvPr>
            <p:ph type="subTitle" idx="1"/>
          </p:nvPr>
        </p:nvSpPr>
        <p:spPr>
          <a:xfrm>
            <a:off x="4572000" y="1643050"/>
            <a:ext cx="4071942" cy="4429156"/>
          </a:xfrm>
        </p:spPr>
        <p:txBody>
          <a:bodyPr>
            <a:normAutofit fontScale="92500" lnSpcReduction="10000"/>
          </a:bodyPr>
          <a:lstStyle/>
          <a:p>
            <a:pPr algn="l">
              <a:buFont typeface="Wingdings" pitchFamily="2" charset="2"/>
              <a:buChar char="Ø"/>
            </a:pPr>
            <a:endParaRPr lang="es-ES" dirty="0" smtClean="0">
              <a:latin typeface="Arial" pitchFamily="34" charset="0"/>
              <a:cs typeface="Arial" pitchFamily="34" charset="0"/>
            </a:endParaRPr>
          </a:p>
          <a:p>
            <a:pPr lvl="0" algn="l">
              <a:buFont typeface="Wingdings" pitchFamily="2" charset="2"/>
              <a:buChar char="Ø"/>
            </a:pPr>
            <a:r>
              <a:rPr lang="es-ES" dirty="0" smtClean="0"/>
              <a:t>Sesiones presenciales con el asistente religioso/a  u otros facilitadores</a:t>
            </a:r>
          </a:p>
          <a:p>
            <a:pPr lvl="0" algn="l">
              <a:buFont typeface="Wingdings" pitchFamily="2" charset="2"/>
              <a:buChar char="Ø"/>
            </a:pPr>
            <a:r>
              <a:rPr lang="es-ES" dirty="0" smtClean="0"/>
              <a:t>Encuentros</a:t>
            </a:r>
          </a:p>
          <a:p>
            <a:pPr lvl="0" algn="l">
              <a:buFont typeface="Wingdings" pitchFamily="2" charset="2"/>
              <a:buChar char="Ø"/>
            </a:pPr>
            <a:r>
              <a:rPr lang="es-ES" dirty="0" smtClean="0"/>
              <a:t>Retiros</a:t>
            </a:r>
          </a:p>
          <a:p>
            <a:pPr lvl="0" algn="l">
              <a:buFont typeface="Wingdings" pitchFamily="2" charset="2"/>
              <a:buChar char="Ø"/>
            </a:pPr>
            <a:r>
              <a:rPr lang="es-ES" dirty="0" smtClean="0"/>
              <a:t>Exposiciones </a:t>
            </a:r>
          </a:p>
          <a:p>
            <a:pPr lvl="0" algn="l">
              <a:buFont typeface="Wingdings" pitchFamily="2" charset="2"/>
              <a:buChar char="Ø"/>
            </a:pPr>
            <a:r>
              <a:rPr lang="es-ES" dirty="0" smtClean="0"/>
              <a:t>Talleres</a:t>
            </a:r>
          </a:p>
          <a:p>
            <a:pPr lvl="0" algn="l">
              <a:buFont typeface="Wingdings" pitchFamily="2" charset="2"/>
              <a:buChar char="Ø"/>
            </a:pPr>
            <a:r>
              <a:rPr lang="es-ES" dirty="0" smtClean="0"/>
              <a:t>Retiros</a:t>
            </a:r>
          </a:p>
          <a:p>
            <a:pPr lvl="0" algn="l">
              <a:buFont typeface="Wingdings" pitchFamily="2" charset="2"/>
              <a:buChar char="Ø"/>
            </a:pPr>
            <a:r>
              <a:rPr lang="es-ES" dirty="0" smtClean="0"/>
              <a:t>Convivencias</a:t>
            </a:r>
          </a:p>
          <a:p>
            <a:pPr lvl="0" algn="l">
              <a:buFont typeface="Wingdings" pitchFamily="2" charset="2"/>
              <a:buChar char="Ø"/>
            </a:pPr>
            <a:r>
              <a:rPr lang="es-ES" dirty="0" smtClean="0"/>
              <a:t>Video foro</a:t>
            </a:r>
          </a:p>
          <a:p>
            <a:pPr lvl="0" algn="l">
              <a:buFont typeface="Wingdings" pitchFamily="2" charset="2"/>
              <a:buChar char="Ø"/>
            </a:pPr>
            <a:r>
              <a:rPr lang="es-ES" dirty="0" smtClean="0"/>
              <a:t>Trabajo pastoral</a:t>
            </a:r>
          </a:p>
          <a:p>
            <a:pPr lvl="0" algn="l">
              <a:buFont typeface="Wingdings" pitchFamily="2" charset="2"/>
              <a:buChar char="Ø"/>
            </a:pPr>
            <a:r>
              <a:rPr lang="es-ES" dirty="0" smtClean="0"/>
              <a:t>Testimonio reflexivo</a:t>
            </a:r>
          </a:p>
          <a:p>
            <a:pPr lvl="0" algn="l">
              <a:buFont typeface="Wingdings" pitchFamily="2" charset="2"/>
              <a:buChar char="Ø"/>
            </a:pPr>
            <a:r>
              <a:rPr lang="es-ES" dirty="0" smtClean="0"/>
              <a:t>El Oficio Divino</a:t>
            </a:r>
          </a:p>
          <a:p>
            <a:pPr lvl="0" algn="l">
              <a:buFont typeface="Wingdings" pitchFamily="2" charset="2"/>
              <a:buChar char="Ø"/>
            </a:pPr>
            <a:r>
              <a:rPr lang="es-ES" dirty="0" smtClean="0"/>
              <a:t>Participación activa en la celebración de la Eucaristía</a:t>
            </a:r>
          </a:p>
          <a:p>
            <a:pPr marL="342900" lvl="0" indent="-342900" algn="l"/>
            <a:endParaRPr lang="es-ES" dirty="0" smtClean="0">
              <a:latin typeface="Arial" pitchFamily="34" charset="0"/>
              <a:cs typeface="Arial" pitchFamily="34" charset="0"/>
            </a:endParaRPr>
          </a:p>
          <a:p>
            <a:pPr marL="342900" indent="-342900" algn="l"/>
            <a:endParaRPr lang="es-ES" dirty="0" smtClean="0">
              <a:latin typeface="Arial" pitchFamily="34" charset="0"/>
              <a:cs typeface="Arial" pitchFamily="34" charset="0"/>
            </a:endParaRPr>
          </a:p>
          <a:p>
            <a:pPr marL="342900" indent="-342900" algn="l">
              <a:lnSpc>
                <a:spcPct val="120000"/>
              </a:lnSpc>
              <a:buFont typeface="Wingdings" pitchFamily="2" charset="2"/>
              <a:buChar char="Ø"/>
            </a:pPr>
            <a:endParaRPr lang="es-ES" dirty="0">
              <a:latin typeface="Arial" pitchFamily="34" charset="0"/>
              <a:cs typeface="Arial" pitchFamily="34" charset="0"/>
            </a:endParaRPr>
          </a:p>
        </p:txBody>
      </p:sp>
      <p:pic>
        <p:nvPicPr>
          <p:cNvPr id="8" name="Picture 4" descr="http://www.dominicasorihuela.org/images/stories/sitio/escuditoveritas.png"/>
          <p:cNvPicPr>
            <a:picLocks noChangeAspect="1" noChangeArrowheads="1"/>
          </p:cNvPicPr>
          <p:nvPr/>
        </p:nvPicPr>
        <p:blipFill>
          <a:blip r:embed="rId2"/>
          <a:srcRect/>
          <a:stretch>
            <a:fillRect/>
          </a:stretch>
        </p:blipFill>
        <p:spPr bwMode="auto">
          <a:xfrm>
            <a:off x="8215338" y="5857892"/>
            <a:ext cx="673557" cy="857256"/>
          </a:xfrm>
          <a:prstGeom prst="rect">
            <a:avLst/>
          </a:prstGeom>
          <a:noFill/>
        </p:spPr>
      </p:pic>
      <p:pic>
        <p:nvPicPr>
          <p:cNvPr id="46082" name="Picture 2" descr="http://4.bp.blogspot.com/-orOKMQrLSnM/T7abGhqSm4I/AAAAAAAAAqQ/2q-lmDTLF5c/s640/fd.gif"/>
          <p:cNvPicPr>
            <a:picLocks noChangeAspect="1" noChangeArrowheads="1"/>
          </p:cNvPicPr>
          <p:nvPr/>
        </p:nvPicPr>
        <p:blipFill>
          <a:blip r:embed="rId3"/>
          <a:srcRect/>
          <a:stretch>
            <a:fillRect/>
          </a:stretch>
        </p:blipFill>
        <p:spPr bwMode="auto">
          <a:xfrm>
            <a:off x="857224" y="1478788"/>
            <a:ext cx="3571900" cy="511896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642910" y="357166"/>
            <a:ext cx="8319314" cy="1276194"/>
          </a:xfrm>
          <a:prstGeom prst="rect">
            <a:avLst/>
          </a:prstGeom>
        </p:spPr>
        <p:txBody>
          <a:bodyPr vert="horz" lIns="91440" tIns="45720" rIns="91440" bIns="45720" rtlCol="0" anchor="ctr">
            <a:normAutofit fontScale="97500"/>
          </a:body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s-ES" sz="4000" b="0" i="0" u="none" strike="noStrike" kern="1200" cap="none" spc="0" normalizeH="0" baseline="0" noProof="0" dirty="0" smtClean="0">
                <a:ln>
                  <a:noFill/>
                </a:ln>
                <a:solidFill>
                  <a:schemeClr val="tx1"/>
                </a:solidFill>
                <a:effectLst/>
                <a:uLnTx/>
                <a:uFillTx/>
                <a:latin typeface="Old English Text MT" pitchFamily="66" charset="0"/>
                <a:ea typeface="+mj-ea"/>
                <a:cs typeface="+mj-cs"/>
              </a:rPr>
              <a:t>Preguntas y Respuestas</a:t>
            </a:r>
            <a:endParaRPr kumimoji="0" lang="es-VE" sz="4000" b="0" i="0" u="none" strike="noStrike" kern="1200" cap="none" spc="0" normalizeH="0" baseline="0" noProof="0" dirty="0">
              <a:ln>
                <a:noFill/>
              </a:ln>
              <a:solidFill>
                <a:schemeClr val="tx1"/>
              </a:solidFill>
              <a:effectLst/>
              <a:uLnTx/>
              <a:uFillTx/>
              <a:latin typeface="Old English Text MT" pitchFamily="66" charset="0"/>
              <a:ea typeface="+mj-ea"/>
              <a:cs typeface="+mj-cs"/>
            </a:endParaRPr>
          </a:p>
        </p:txBody>
      </p:sp>
      <p:pic>
        <p:nvPicPr>
          <p:cNvPr id="41988" name="Picture 4" descr="http://2.bp.blogspot.com/-w25kSqVrl9M/TbizCby6rkI/AAAAAAAAAJw/fkocD92Uqbg/s1600/sto-domingo-veritas--FIEL-V.gif"/>
          <p:cNvPicPr>
            <a:picLocks noChangeAspect="1" noChangeArrowheads="1"/>
          </p:cNvPicPr>
          <p:nvPr/>
        </p:nvPicPr>
        <p:blipFill>
          <a:blip r:embed="rId2"/>
          <a:srcRect/>
          <a:stretch>
            <a:fillRect/>
          </a:stretch>
        </p:blipFill>
        <p:spPr bwMode="auto">
          <a:xfrm>
            <a:off x="1500166" y="1304102"/>
            <a:ext cx="6143668" cy="517961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1706</TotalTime>
  <Words>1778</Words>
  <Application>Microsoft Office PowerPoint</Application>
  <PresentationFormat>Presentación en pantalla (4:3)</PresentationFormat>
  <Paragraphs>202</Paragraphs>
  <Slides>22</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vt:i4>
      </vt:variant>
    </vt:vector>
  </HeadingPairs>
  <TitlesOfParts>
    <vt:vector size="28" baseType="lpstr">
      <vt:lpstr>Arial</vt:lpstr>
      <vt:lpstr>Calibri</vt:lpstr>
      <vt:lpstr>Calibri Light</vt:lpstr>
      <vt:lpstr>Old English Text MT</vt:lpstr>
      <vt:lpstr>Wingdings</vt:lpstr>
      <vt:lpstr>Tema de Office</vt:lpstr>
      <vt:lpstr> Temario del Manual de Formación para el Laicado Dominicano en Venezuela  </vt:lpstr>
      <vt:lpstr>Etapa de Postulantado  (6 meses como mínimo)</vt:lpstr>
      <vt:lpstr>Etapa de Postulantado</vt:lpstr>
      <vt:lpstr>Temario Propuesto durante la  Etapa de Postulantado</vt:lpstr>
      <vt:lpstr>Etapa de Postulantado</vt:lpstr>
      <vt:lpstr>Etapa de Admisión (1 Año)</vt:lpstr>
      <vt:lpstr>Temario Propuesto durante la  Etapa de Admisión</vt:lpstr>
      <vt:lpstr>Presentación de PowerPoint</vt:lpstr>
      <vt:lpstr>Estrategias Metodológicas y Praxis</vt:lpstr>
      <vt:lpstr>Etapa de Profesión Temporal  (3 Años con renovación anual)</vt:lpstr>
      <vt:lpstr>Temario propuesto para la  Etapa de Profesión Temporal</vt:lpstr>
      <vt:lpstr>Temario propuesto para la  Etapa de Profesión Temporal</vt:lpstr>
      <vt:lpstr>Estrategias Metodológicas y Praxis</vt:lpstr>
      <vt:lpstr>Etapa de Profesión Perpetua</vt:lpstr>
      <vt:lpstr>Temario propuesto para la  Etapa de Profesión Perpetua</vt:lpstr>
      <vt:lpstr>Temario propuesto para la  Etapa de Profesión Perpetua</vt:lpstr>
      <vt:lpstr>Estrategias Metodológicas y Praxis</vt:lpstr>
      <vt:lpstr>Formación Permanente</vt:lpstr>
      <vt:lpstr>Temario propuesto para la   Formación Permanente</vt:lpstr>
      <vt:lpstr>Temario propuesto para la  Formación Permanente</vt:lpstr>
      <vt:lpstr>Estrategias Metodológicas y Praxis</vt:lpstr>
      <vt:lpstr>Presentación de PowerPoint</vt:lpstr>
    </vt:vector>
  </TitlesOfParts>
  <Company>MERCAL, 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 ALBERTO MAGNO</dc:title>
  <dc:creator>wrivero</dc:creator>
  <cp:lastModifiedBy>Willy Rivero</cp:lastModifiedBy>
  <cp:revision>154</cp:revision>
  <dcterms:created xsi:type="dcterms:W3CDTF">2014-07-11T14:17:45Z</dcterms:created>
  <dcterms:modified xsi:type="dcterms:W3CDTF">2021-05-27T15:35:28Z</dcterms:modified>
</cp:coreProperties>
</file>